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360D5"/>
    <a:srgbClr val="7B7E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0816" autoAdjust="0"/>
    <p:restoredTop sz="94660"/>
  </p:normalViewPr>
  <p:slideViewPr>
    <p:cSldViewPr snapToObjects="1">
      <p:cViewPr varScale="1">
        <p:scale>
          <a:sx n="44" d="100"/>
          <a:sy n="44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B093-5D3C-BD47-B9AF-5303A6425723}" type="datetimeFigureOut">
              <a:rPr lang="en-GB" smtClean="0"/>
              <a:pPr/>
              <a:t>3/5/09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B1A6-B653-544A-9861-07665FC7C3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B093-5D3C-BD47-B9AF-5303A6425723}" type="datetimeFigureOut">
              <a:rPr lang="en-GB" smtClean="0"/>
              <a:pPr/>
              <a:t>3/5/09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B1A6-B653-544A-9861-07665FC7C3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B093-5D3C-BD47-B9AF-5303A6425723}" type="datetimeFigureOut">
              <a:rPr lang="en-GB" smtClean="0"/>
              <a:pPr/>
              <a:t>3/5/09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B1A6-B653-544A-9861-07665FC7C3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B093-5D3C-BD47-B9AF-5303A6425723}" type="datetimeFigureOut">
              <a:rPr lang="en-GB" smtClean="0"/>
              <a:pPr/>
              <a:t>3/5/09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B1A6-B653-544A-9861-07665FC7C3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B093-5D3C-BD47-B9AF-5303A6425723}" type="datetimeFigureOut">
              <a:rPr lang="en-GB" smtClean="0"/>
              <a:pPr/>
              <a:t>3/5/09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B1A6-B653-544A-9861-07665FC7C3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B093-5D3C-BD47-B9AF-5303A6425723}" type="datetimeFigureOut">
              <a:rPr lang="en-GB" smtClean="0"/>
              <a:pPr/>
              <a:t>3/5/09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B1A6-B653-544A-9861-07665FC7C3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B093-5D3C-BD47-B9AF-5303A6425723}" type="datetimeFigureOut">
              <a:rPr lang="en-GB" smtClean="0"/>
              <a:pPr/>
              <a:t>3/5/09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B1A6-B653-544A-9861-07665FC7C3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B093-5D3C-BD47-B9AF-5303A6425723}" type="datetimeFigureOut">
              <a:rPr lang="en-GB" smtClean="0"/>
              <a:pPr/>
              <a:t>3/5/09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B1A6-B653-544A-9861-07665FC7C3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B093-5D3C-BD47-B9AF-5303A6425723}" type="datetimeFigureOut">
              <a:rPr lang="en-GB" smtClean="0"/>
              <a:pPr/>
              <a:t>3/5/09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B1A6-B653-544A-9861-07665FC7C3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B093-5D3C-BD47-B9AF-5303A6425723}" type="datetimeFigureOut">
              <a:rPr lang="en-GB" smtClean="0"/>
              <a:pPr/>
              <a:t>3/5/09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B1A6-B653-544A-9861-07665FC7C3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B093-5D3C-BD47-B9AF-5303A6425723}" type="datetimeFigureOut">
              <a:rPr lang="en-GB" smtClean="0"/>
              <a:pPr/>
              <a:t>3/5/09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B1A6-B653-544A-9861-07665FC7C3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B093-5D3C-BD47-B9AF-5303A6425723}" type="datetimeFigureOut">
              <a:rPr lang="en-GB" smtClean="0"/>
              <a:pPr/>
              <a:t>3/5/09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DB1A6-B653-544A-9861-07665FC7C3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gif"/><Relationship Id="rId6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5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5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Hyades.gif"/>
          <p:cNvPicPr>
            <a:picLocks noChangeAspect="1"/>
          </p:cNvPicPr>
          <p:nvPr/>
        </p:nvPicPr>
        <p:blipFill>
          <a:blip r:embed="rId2"/>
          <a:srcRect l="-23" r="4244"/>
          <a:stretch>
            <a:fillRect/>
          </a:stretch>
        </p:blipFill>
        <p:spPr>
          <a:xfrm flipH="1">
            <a:off x="-1" y="1"/>
            <a:ext cx="9144002" cy="6858000"/>
          </a:xfrm>
          <a:prstGeom prst="rect">
            <a:avLst/>
          </a:prstGeom>
        </p:spPr>
      </p:pic>
      <p:pic>
        <p:nvPicPr>
          <p:cNvPr id="4" name="Picture 3" descr="PathOf1919Eclip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09600"/>
            <a:ext cx="5395171" cy="5410200"/>
          </a:xfrm>
          <a:prstGeom prst="rect">
            <a:avLst/>
          </a:prstGeom>
        </p:spPr>
      </p:pic>
      <p:pic>
        <p:nvPicPr>
          <p:cNvPr id="7" name="Picture 6" descr="einste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048000"/>
            <a:ext cx="4046694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9599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</a:t>
            </a:r>
            <a:r>
              <a:rPr lang="en-GB" sz="2800" dirty="0" smtClean="0"/>
              <a:t> total solar eclipse of 29 May 1919</a:t>
            </a:r>
            <a:endParaRPr lang="en-GB" sz="2800" dirty="0"/>
          </a:p>
        </p:txBody>
      </p:sp>
      <p:pic>
        <p:nvPicPr>
          <p:cNvPr id="9" name="Picture 8" descr="eddingt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174" y="3277789"/>
            <a:ext cx="2717826" cy="3580212"/>
          </a:xfrm>
          <a:prstGeom prst="rect">
            <a:avLst/>
          </a:prstGeom>
        </p:spPr>
      </p:pic>
      <p:pic>
        <p:nvPicPr>
          <p:cNvPr id="10" name="Picture 9" descr="gollu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27201"/>
            <a:ext cx="3556000" cy="5130800"/>
          </a:xfrm>
          <a:prstGeom prst="rect">
            <a:avLst/>
          </a:prstGeom>
        </p:spPr>
      </p:pic>
      <p:pic>
        <p:nvPicPr>
          <p:cNvPr id="11" name="Picture 10" descr="PP30699-Doctor-Who-&amp;-Tardis.png"/>
          <p:cNvPicPr>
            <a:picLocks noChangeAspect="1"/>
          </p:cNvPicPr>
          <p:nvPr/>
        </p:nvPicPr>
        <p:blipFill>
          <a:blip r:embed="rId7"/>
          <a:srcRect r="6662" b="8889"/>
          <a:stretch>
            <a:fillRect/>
          </a:stretch>
        </p:blipFill>
        <p:spPr>
          <a:xfrm>
            <a:off x="4873625" y="609600"/>
            <a:ext cx="4270375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napshot 2009-03-05 21-42-02.png"/>
          <p:cNvPicPr>
            <a:picLocks noGrp="1" noChangeAspect="1"/>
          </p:cNvPicPr>
          <p:nvPr>
            <p:ph idx="1"/>
          </p:nvPr>
        </p:nvPicPr>
        <p:blipFill>
          <a:blip r:embed="rId2"/>
          <a:srcRect l="213" r="10177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13" name="Picture 12" descr="roulette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080758"/>
            <a:ext cx="5025822" cy="3907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 descr="bananas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35768" y="3034641"/>
            <a:ext cx="2300335" cy="2016125"/>
          </a:xfrm>
          <a:prstGeom prst="rect">
            <a:avLst/>
          </a:prstGeom>
        </p:spPr>
      </p:pic>
      <p:pic>
        <p:nvPicPr>
          <p:cNvPr id="11" name="Picture 10" descr="bananas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468" y="4199410"/>
            <a:ext cx="2402865" cy="1625126"/>
          </a:xfrm>
          <a:prstGeom prst="rect">
            <a:avLst/>
          </a:prstGeom>
        </p:spPr>
      </p:pic>
      <p:pic>
        <p:nvPicPr>
          <p:cNvPr id="12" name="Picture 11" descr="bananas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70169">
            <a:off x="46551" y="2135380"/>
            <a:ext cx="2704568" cy="2314423"/>
          </a:xfrm>
          <a:prstGeom prst="rect">
            <a:avLst/>
          </a:prstGeom>
        </p:spPr>
      </p:pic>
      <p:pic>
        <p:nvPicPr>
          <p:cNvPr id="9" name="Picture 8" descr="banana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668" y="2629016"/>
            <a:ext cx="1143000" cy="1941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Snapshot 2009-03-05 20-46-13.png"/>
          <p:cNvPicPr>
            <a:picLocks noChangeAspect="1"/>
          </p:cNvPicPr>
          <p:nvPr/>
        </p:nvPicPr>
        <p:blipFill>
          <a:blip r:embed="rId2"/>
          <a:srcRect l="-129" r="990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napshot 2009-03-05 20-45-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90600"/>
            <a:ext cx="5593292" cy="5715000"/>
          </a:xfrm>
          <a:prstGeom prst="rect">
            <a:avLst/>
          </a:prstGeom>
          <a:effectLst>
            <a:glow rad="228600">
              <a:srgbClr val="5360D5">
                <a:alpha val="75000"/>
              </a:srgbClr>
            </a:glow>
          </a:effectLst>
        </p:spPr>
      </p:pic>
      <p:pic>
        <p:nvPicPr>
          <p:cNvPr id="8" name="Picture 7" descr="IMG_01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7200"/>
            <a:ext cx="7376584" cy="5532438"/>
          </a:xfrm>
          <a:prstGeom prst="rect">
            <a:avLst/>
          </a:prstGeom>
          <a:effectLst>
            <a:glow rad="228600">
              <a:schemeClr val="accent1">
                <a:alpha val="75000"/>
              </a:schemeClr>
            </a:glow>
          </a:effectLst>
        </p:spPr>
      </p:pic>
      <p:pic>
        <p:nvPicPr>
          <p:cNvPr id="9" name="Picture 8" descr="IMG_00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74638"/>
            <a:ext cx="7376584" cy="5532438"/>
          </a:xfrm>
          <a:prstGeom prst="rect">
            <a:avLst/>
          </a:prstGeom>
          <a:effectLst>
            <a:glow rad="190500">
              <a:schemeClr val="accent6">
                <a:alpha val="75000"/>
              </a:schemeClr>
            </a:glow>
          </a:effectLst>
        </p:spPr>
      </p:pic>
      <p:pic>
        <p:nvPicPr>
          <p:cNvPr id="7" name="Picture 6" descr="IMG_017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1173162"/>
            <a:ext cx="7376584" cy="5532438"/>
          </a:xfrm>
          <a:prstGeom prst="rect">
            <a:avLst/>
          </a:prstGeom>
          <a:effectLst>
            <a:glow rad="228600">
              <a:schemeClr val="accent3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napshot 2009-03-05 20-46-1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9" r="9903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Picture 4" descr="Snapshot 2009-03-05 20-45-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90600"/>
            <a:ext cx="5593292" cy="5715000"/>
          </a:xfrm>
          <a:prstGeom prst="rect">
            <a:avLst/>
          </a:prstGeom>
          <a:effectLst>
            <a:glow rad="228600">
              <a:srgbClr val="5360D5">
                <a:alpha val="75000"/>
              </a:srgbClr>
            </a:glow>
          </a:effectLst>
        </p:spPr>
      </p:pic>
      <p:sp>
        <p:nvSpPr>
          <p:cNvPr id="12" name="Connector 11"/>
          <p:cNvSpPr/>
          <p:nvPr/>
        </p:nvSpPr>
        <p:spPr>
          <a:xfrm>
            <a:off x="4490891" y="2285884"/>
            <a:ext cx="343132" cy="343132"/>
          </a:xfrm>
          <a:prstGeom prst="flowChartConnector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IMG_00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0" y="2219325"/>
            <a:ext cx="4660900" cy="3495675"/>
          </a:xfrm>
          <a:prstGeom prst="rect">
            <a:avLst/>
          </a:prstGeom>
          <a:effectLst>
            <a:glow rad="228600">
              <a:schemeClr val="accent3">
                <a:alpha val="75000"/>
              </a:schemeClr>
            </a:glow>
          </a:effectLst>
        </p:spPr>
      </p:pic>
      <p:pic>
        <p:nvPicPr>
          <p:cNvPr id="11" name="Picture 10" descr="IMG_01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573" y="85725"/>
            <a:ext cx="4660900" cy="3495675"/>
          </a:xfrm>
          <a:prstGeom prst="rect">
            <a:avLst/>
          </a:prstGeom>
          <a:effectLst>
            <a:glow rad="228600">
              <a:schemeClr val="accent3">
                <a:alpha val="75000"/>
              </a:schemeClr>
            </a:glow>
          </a:effectLst>
        </p:spPr>
      </p:pic>
      <p:pic>
        <p:nvPicPr>
          <p:cNvPr id="10" name="Picture 9" descr="IMG_013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800" y="3253556"/>
            <a:ext cx="4660900" cy="3495676"/>
          </a:xfrm>
          <a:prstGeom prst="rect">
            <a:avLst/>
          </a:prstGeom>
          <a:effectLst>
            <a:glow rad="228600">
              <a:schemeClr val="accent3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heroes eclips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9" r="353"/>
          <a:stretch>
            <a:fillRect/>
          </a:stretch>
        </p:blipFill>
        <p:spPr>
          <a:xfrm>
            <a:off x="0" y="274638"/>
            <a:ext cx="9020524" cy="6354762"/>
          </a:xfrm>
        </p:spPr>
      </p:pic>
      <p:pic>
        <p:nvPicPr>
          <p:cNvPr id="9" name="Picture 8" descr="heroes com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230" y="5148262"/>
            <a:ext cx="2395970" cy="125253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00200" y="960438"/>
            <a:ext cx="5562600" cy="5135562"/>
            <a:chOff x="1600200" y="960438"/>
            <a:chExt cx="5562600" cy="5135562"/>
          </a:xfrm>
        </p:grpSpPr>
        <p:sp>
          <p:nvSpPr>
            <p:cNvPr id="6" name="5-Point Star 5"/>
            <p:cNvSpPr/>
            <p:nvPr/>
          </p:nvSpPr>
          <p:spPr>
            <a:xfrm>
              <a:off x="3886200" y="1417638"/>
              <a:ext cx="304800" cy="304800"/>
            </a:xfrm>
            <a:prstGeom prst="star5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glow rad="101600">
                <a:schemeClr val="accent1"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5562600" y="1112838"/>
              <a:ext cx="304800" cy="304800"/>
            </a:xfrm>
            <a:prstGeom prst="star5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glow rad="101600">
                <a:schemeClr val="accent1"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1600200" y="3810000"/>
              <a:ext cx="304800" cy="304800"/>
            </a:xfrm>
            <a:prstGeom prst="star5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glow rad="101600">
                <a:schemeClr val="accent1"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5410200" y="4114800"/>
              <a:ext cx="304800" cy="304800"/>
            </a:xfrm>
            <a:prstGeom prst="star5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glow rad="101600">
                <a:schemeClr val="accent1"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1905000" y="5791200"/>
              <a:ext cx="304800" cy="304800"/>
            </a:xfrm>
            <a:prstGeom prst="star5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glow rad="101600">
                <a:schemeClr val="accent1"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858000" y="960438"/>
              <a:ext cx="304800" cy="304800"/>
            </a:xfrm>
            <a:prstGeom prst="star5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glow rad="101600">
                <a:schemeClr val="accent1"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67303" y="925256"/>
            <a:ext cx="5860842" cy="5284546"/>
            <a:chOff x="1367303" y="925256"/>
            <a:chExt cx="5860842" cy="5284546"/>
          </a:xfrm>
        </p:grpSpPr>
        <p:grpSp>
          <p:nvGrpSpPr>
            <p:cNvPr id="21" name="Group 20"/>
            <p:cNvGrpSpPr/>
            <p:nvPr/>
          </p:nvGrpSpPr>
          <p:grpSpPr>
            <a:xfrm>
              <a:off x="1367303" y="1030856"/>
              <a:ext cx="4570824" cy="5178946"/>
              <a:chOff x="1367303" y="1030856"/>
              <a:chExt cx="4570824" cy="5178946"/>
            </a:xfrm>
          </p:grpSpPr>
          <p:sp>
            <p:nvSpPr>
              <p:cNvPr id="15" name="5-Point Star 14"/>
              <p:cNvSpPr/>
              <p:nvPr/>
            </p:nvSpPr>
            <p:spPr>
              <a:xfrm>
                <a:off x="3885669" y="1193689"/>
                <a:ext cx="304800" cy="304800"/>
              </a:xfrm>
              <a:prstGeom prst="star5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glow rad="139700">
                  <a:schemeClr val="accent2">
                    <a:alpha val="75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5633327" y="1030856"/>
                <a:ext cx="304800" cy="304800"/>
              </a:xfrm>
              <a:prstGeom prst="star5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glow rad="139700">
                  <a:schemeClr val="accent2">
                    <a:alpha val="75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5-Point Star 16"/>
              <p:cNvSpPr/>
              <p:nvPr/>
            </p:nvSpPr>
            <p:spPr>
              <a:xfrm>
                <a:off x="1367303" y="3875013"/>
                <a:ext cx="304800" cy="304800"/>
              </a:xfrm>
              <a:prstGeom prst="star5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glow rad="139700">
                  <a:schemeClr val="accent2">
                    <a:alpha val="75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5562600" y="4267200"/>
                <a:ext cx="304800" cy="304800"/>
              </a:xfrm>
              <a:prstGeom prst="star5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glow rad="139700">
                  <a:schemeClr val="accent2">
                    <a:alpha val="75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5-Point Star 18"/>
              <p:cNvSpPr/>
              <p:nvPr/>
            </p:nvSpPr>
            <p:spPr>
              <a:xfrm>
                <a:off x="1823214" y="5905002"/>
                <a:ext cx="304800" cy="304800"/>
              </a:xfrm>
              <a:prstGeom prst="star5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glow rad="139700">
                  <a:schemeClr val="accent2">
                    <a:alpha val="75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5-Point Star 19"/>
            <p:cNvSpPr/>
            <p:nvPr/>
          </p:nvSpPr>
          <p:spPr>
            <a:xfrm>
              <a:off x="6923345" y="925256"/>
              <a:ext cx="304800" cy="304800"/>
            </a:xfrm>
            <a:prstGeom prst="star5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glow rad="139700">
                <a:schemeClr val="accent2"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21" y="685800"/>
            <a:ext cx="3228386" cy="4915011"/>
          </a:xfrm>
          <a:prstGeom prst="rect">
            <a:avLst/>
          </a:prstGeom>
        </p:spPr>
      </p:pic>
      <p:pic>
        <p:nvPicPr>
          <p:cNvPr id="26" name="Picture 25" descr="Snapshot 2009-03-05 23-16-4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863" y="442559"/>
            <a:ext cx="4438337" cy="5958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apshot 2009-03-05 23-21-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0"/>
            <a:ext cx="3175000" cy="381473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466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latin typeface="+mj-lt"/>
                <a:ea typeface="+mj-ea"/>
                <a:cs typeface="+mj-cs"/>
              </a:rPr>
              <a:t>IYA2009 90</a:t>
            </a:r>
            <a:r>
              <a:rPr lang="en-GB" sz="2800" baseline="30000" dirty="0" smtClean="0">
                <a:latin typeface="+mj-lt"/>
                <a:ea typeface="+mj-ea"/>
                <a:cs typeface="+mj-cs"/>
              </a:rPr>
              <a:t>th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 anniversary celebration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801231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Return expedition:</a:t>
            </a:r>
          </a:p>
          <a:p>
            <a:pPr>
              <a:buFont typeface="Arial"/>
              <a:buChar char="•"/>
            </a:pPr>
            <a:r>
              <a:rPr lang="en-GB" sz="2000" dirty="0" smtClean="0"/>
              <a:t> Installing a commemorative plaque</a:t>
            </a:r>
          </a:p>
          <a:p>
            <a:pPr>
              <a:buFont typeface="Arial"/>
              <a:buChar char="•"/>
            </a:pPr>
            <a:r>
              <a:rPr lang="en-GB" sz="2000" dirty="0" smtClean="0"/>
              <a:t> Public lectures</a:t>
            </a:r>
          </a:p>
          <a:p>
            <a:pPr>
              <a:buFont typeface="Arial"/>
              <a:buChar char="•"/>
            </a:pPr>
            <a:r>
              <a:rPr lang="en-GB" sz="2000" dirty="0" smtClean="0"/>
              <a:t> Exhibition on the history of lensing</a:t>
            </a:r>
          </a:p>
          <a:p>
            <a:pPr>
              <a:buFont typeface="Arial"/>
              <a:buChar char="•"/>
            </a:pPr>
            <a:r>
              <a:rPr lang="en-GB" sz="2000" dirty="0" smtClean="0"/>
              <a:t> Sadly no eclipse on cue, but any other good ideas?</a:t>
            </a:r>
          </a:p>
          <a:p>
            <a:endParaRPr lang="en-GB" sz="2000" dirty="0" smtClean="0"/>
          </a:p>
          <a:p>
            <a:r>
              <a:rPr lang="en-GB" sz="2000" dirty="0" smtClean="0"/>
              <a:t>Sponsored by RAS, IAU, </a:t>
            </a:r>
            <a:r>
              <a:rPr lang="en-GB" sz="2000" dirty="0" err="1" smtClean="0"/>
              <a:t>Gulbenkian</a:t>
            </a:r>
            <a:r>
              <a:rPr lang="en-GB" sz="2000" dirty="0" smtClean="0"/>
              <a:t> foundation, Portuguese ministry of science</a:t>
            </a:r>
            <a:endParaRPr lang="en-GB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54690" y="370144"/>
            <a:ext cx="38100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(www.1919eclipse.org)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Principe Plaque v4.png"/>
          <p:cNvPicPr>
            <a:picLocks noGrp="1" noChangeAspect="1"/>
          </p:cNvPicPr>
          <p:nvPr>
            <p:ph idx="1"/>
          </p:nvPr>
        </p:nvPicPr>
        <p:blipFill>
          <a:blip r:embed="rId3"/>
          <a:srcRect t="166" b="118"/>
          <a:stretch>
            <a:fillRect/>
          </a:stretch>
        </p:blipFill>
        <p:spPr>
          <a:xfrm>
            <a:off x="-640" y="3352800"/>
            <a:ext cx="9144640" cy="30395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ncipe Plaque v4.png"/>
          <p:cNvPicPr>
            <a:picLocks noGrp="1" noChangeAspect="1"/>
          </p:cNvPicPr>
          <p:nvPr>
            <p:ph idx="1"/>
          </p:nvPr>
        </p:nvPicPr>
        <p:blipFill>
          <a:blip r:embed="rId2"/>
          <a:srcRect l="22522" t="166" r="21615" b="118"/>
          <a:stretch>
            <a:fillRect/>
          </a:stretch>
        </p:blipFill>
        <p:spPr>
          <a:xfrm>
            <a:off x="0" y="533400"/>
            <a:ext cx="9144000" cy="54406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63</Words>
  <Application>Microsoft Macintosh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total solar eclipse of 29 May 1919</vt:lpstr>
      <vt:lpstr>Slide 2</vt:lpstr>
      <vt:lpstr>Slide 3</vt:lpstr>
      <vt:lpstr>Slide 4</vt:lpstr>
      <vt:lpstr>Slide 5</vt:lpstr>
      <vt:lpstr>Slide 6</vt:lpstr>
      <vt:lpstr>Slide 7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1919 eclipse &amp; experimental proof of general relativity</dc:title>
  <dc:creator>Richard Massey</dc:creator>
  <cp:lastModifiedBy>Richard Massey</cp:lastModifiedBy>
  <cp:revision>16</cp:revision>
  <dcterms:created xsi:type="dcterms:W3CDTF">2009-03-05T22:33:35Z</dcterms:created>
  <dcterms:modified xsi:type="dcterms:W3CDTF">2009-03-06T12:00:13Z</dcterms:modified>
</cp:coreProperties>
</file>