
<file path=[Content_Types].xml><?xml version="1.0" encoding="utf-8"?>
<Types xmlns="http://schemas.openxmlformats.org/package/2006/content-types">
  <Override PartName="/ppt/slideLayouts/slideLayout8.xml" ContentType="application/vnd.openxmlformats-officedocument.presentationml.slideLayout+xml"/>
  <Override PartName="/ppt/slideLayouts/slideLayout35.xml" ContentType="application/vnd.openxmlformats-officedocument.presentationml.slideLayout+xml"/>
  <Override PartName="/ppt/slides/slide22.xml" ContentType="application/vnd.openxmlformats-officedocument.presentationml.slide+xml"/>
  <Override PartName="/docProps/app.xml" ContentType="application/vnd.openxmlformats-officedocument.extended-properties+xml"/>
  <Override PartName="/ppt/slideLayouts/slideLayout23.xml" ContentType="application/vnd.openxmlformats-officedocument.presentationml.slideLayout+xml"/>
  <Override PartName="/ppt/slides/slide11.xml" ContentType="application/vnd.openxmlformats-officedocument.presentationml.slide+xml"/>
  <Override PartName="/ppt/slides/slide18.xml" ContentType="application/vnd.openxmlformats-officedocument.presentationml.slide+xml"/>
  <Override PartName="/ppt/slideLayouts/slideLayout21.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slideLayouts/slideLayout32.xml" ContentType="application/vnd.openxmlformats-officedocument.presentationml.slideLayout+xml"/>
  <Override PartName="/ppt/slides/slide13.xml" ContentType="application/vnd.openxmlformats-officedocument.presentationml.slide+xml"/>
  <Default Extension="pict" ContentType="image/pict"/>
  <Override PartName="/ppt/slides/slide20.xml" ContentType="application/vnd.openxmlformats-officedocument.presentationml.slide+xml"/>
  <Override PartName="/ppt/slides/slide17.xml" ContentType="application/vnd.openxmlformats-officedocument.presentationml.slide+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s/slide10.xml" ContentType="application/vnd.openxmlformats-officedocument.presentationml.slide+xml"/>
  <Override PartName="/ppt/presProps.xml" ContentType="application/vnd.openxmlformats-officedocument.presentationml.presProps+xml"/>
  <Override PartName="/ppt/theme/theme5.xml" ContentType="application/vnd.openxmlformats-officedocument.theme+xml"/>
  <Default Extension="vml" ContentType="application/vnd.openxmlformats-officedocument.vmlDrawing"/>
  <Default Extension="png" ContentType="image/png"/>
  <Override PartName="/ppt/slideLayouts/slideLayout26.xml" ContentType="application/vnd.openxmlformats-officedocument.presentationml.slideLayout+xml"/>
  <Override PartName="/ppt/slideLayouts/slideLayout16.xml" ContentType="application/vnd.openxmlformats-officedocument.presentationml.slideLayout+xml"/>
  <Override PartName="/ppt/slideLayouts/slideLayout36.xml" ContentType="application/vnd.openxmlformats-officedocument.presentationml.slideLayout+xml"/>
  <Override PartName="/docProps/core.xml" ContentType="application/vnd.openxmlformats-package.core-properties+xml"/>
  <Default Extension="bin" ContentType="application/vnd.openxmlformats-officedocument.presentationml.printerSettings"/>
  <Override PartName="/ppt/slideMasters/slideMaster2.xml" ContentType="application/vnd.openxmlformats-officedocument.presentationml.slideMaster+xml"/>
  <Override PartName="/ppt/slideLayouts/slideLayout19.xml" ContentType="application/vnd.openxmlformats-officedocument.presentationml.slideLayout+xml"/>
  <Override PartName="/ppt/slideLayouts/slideLayout45.xml" ContentType="application/vnd.openxmlformats-officedocument.presentationml.slideLayout+xml"/>
  <Override PartName="/ppt/slideLayouts/slideLayout27.xml" ContentType="application/vnd.openxmlformats-officedocument.presentationml.slideLayout+xml"/>
  <Override PartName="/ppt/slideLayouts/slideLayout41.xml" ContentType="application/vnd.openxmlformats-officedocument.presentationml.slideLayout+xml"/>
  <Override PartName="/ppt/slides/slide12.xml" ContentType="application/vnd.openxmlformats-officedocument.presentationml.slide+xml"/>
  <Override PartName="/ppt/slides/slide19.xml" ContentType="application/vnd.openxmlformats-officedocument.presentationml.slide+xml"/>
  <Override PartName="/ppt/slideMasters/slideMaster4.xml" ContentType="application/vnd.openxmlformats-officedocument.presentationml.slideMaster+xml"/>
  <Override PartName="/ppt/slideLayouts/slideLayout30.xml" ContentType="application/vnd.openxmlformats-officedocument.presentationml.slideLayout+xml"/>
  <Override PartName="/ppt/notesSlides/notesSlide2.xml" ContentType="application/vnd.openxmlformats-officedocument.presentationml.notesSlide+xml"/>
  <Override PartName="/ppt/slideLayouts/slideLayout33.xml" ContentType="application/vnd.openxmlformats-officedocument.presentationml.slideLayout+xml"/>
  <Override PartName="/ppt/theme/theme2.xml" ContentType="application/vnd.openxmlformats-officedocument.theme+xml"/>
  <Override PartName="/ppt/theme/theme4.xml" ContentType="application/vnd.openxmlformats-officedocument.theme+xml"/>
  <Override PartName="/ppt/slides/slide2.xml" ContentType="application/vnd.openxmlformats-officedocument.presentationml.slide+xml"/>
  <Override PartName="/ppt/slideMasters/slideMaster3.xml" ContentType="application/vnd.openxmlformats-officedocument.presentationml.slideMaster+xml"/>
  <Override PartName="/ppt/slideLayouts/slideLayout38.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3.xml" ContentType="application/vnd.openxmlformats-officedocument.presentationml.notesSlide+xml"/>
  <Default Extension="xml" ContentType="application/xml"/>
  <Override PartName="/ppt/slideLayouts/slideLayout29.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slideLayouts/slideLayout46.xml" ContentType="application/vnd.openxmlformats-officedocument.presentationml.slideLayout+xml"/>
  <Override PartName="/ppt/slides/slide14.xml" ContentType="application/vnd.openxmlformats-officedocument.presentationml.slide+xml"/>
  <Override PartName="/ppt/slideLayouts/slideLayout18.xml" ContentType="application/vnd.openxmlformats-officedocument.presentationml.slideLayout+xml"/>
  <Override PartName="/ppt/slideLayouts/slideLayout28.xml" ContentType="application/vnd.openxmlformats-officedocument.presentationml.slideLayout+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39.xml" ContentType="application/vnd.openxmlformats-officedocument.presentationml.slideLayout+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3.xml" ContentType="application/vnd.openxmlformats-officedocument.presentationml.slideLayout+xml"/>
  <Override PartName="/ppt/slides/slide8.xml" ContentType="application/vnd.openxmlformats-officedocument.presentationml.slide+xml"/>
  <Override PartName="/ppt/slideLayouts/slideLayout31.xml" ContentType="application/vnd.openxmlformats-officedocument.presentationml.slideLayout+xml"/>
  <Override PartName="/ppt/slides/slide15.xml" ContentType="application/vnd.openxmlformats-officedocument.presentationml.slide+xml"/>
  <Override PartName="/ppt/slideLayouts/slideLayout42.xml" ContentType="application/vnd.openxmlformats-officedocument.presentationml.slideLayout+xml"/>
  <Override PartName="/ppt/slideLayouts/slideLayout44.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 id="2147483684" r:id="rId3"/>
    <p:sldMasterId id="2147483698" r:id="rId4"/>
  </p:sldMasterIdLst>
  <p:notesMasterIdLst>
    <p:notesMasterId r:id="rId31"/>
  </p:notesMasterIdLst>
  <p:sldIdLst>
    <p:sldId id="256" r:id="rId5"/>
    <p:sldId id="262" r:id="rId6"/>
    <p:sldId id="273" r:id="rId7"/>
    <p:sldId id="265" r:id="rId8"/>
    <p:sldId id="266" r:id="rId9"/>
    <p:sldId id="267" r:id="rId10"/>
    <p:sldId id="274" r:id="rId11"/>
    <p:sldId id="275" r:id="rId12"/>
    <p:sldId id="268" r:id="rId13"/>
    <p:sldId id="276" r:id="rId14"/>
    <p:sldId id="277" r:id="rId15"/>
    <p:sldId id="279" r:id="rId16"/>
    <p:sldId id="280" r:id="rId17"/>
    <p:sldId id="269" r:id="rId18"/>
    <p:sldId id="281" r:id="rId19"/>
    <p:sldId id="282" r:id="rId20"/>
    <p:sldId id="283" r:id="rId21"/>
    <p:sldId id="284" r:id="rId22"/>
    <p:sldId id="285" r:id="rId23"/>
    <p:sldId id="286" r:id="rId24"/>
    <p:sldId id="259" r:id="rId25"/>
    <p:sldId id="257" r:id="rId26"/>
    <p:sldId id="290" r:id="rId27"/>
    <p:sldId id="271" r:id="rId28"/>
    <p:sldId id="272" r:id="rId29"/>
    <p:sldId id="258" r:id="rId3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117" d="100"/>
          <a:sy n="117" d="100"/>
        </p:scale>
        <p:origin x="-6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theme" Target="theme/theme1.xml"/><Relationship Id="rId3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3.xml"/><Relationship Id="rId36"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0.xml"/><Relationship Id="rId25" Type="http://schemas.openxmlformats.org/officeDocument/2006/relationships/slide" Target="slides/slide21.xml"/><Relationship Id="rId8" Type="http://schemas.openxmlformats.org/officeDocument/2006/relationships/slide" Target="slides/slide4.xml"/><Relationship Id="rId13" Type="http://schemas.openxmlformats.org/officeDocument/2006/relationships/slide" Target="slides/slide9.xml"/><Relationship Id="rId10" Type="http://schemas.openxmlformats.org/officeDocument/2006/relationships/slide" Target="slides/slide6.xml"/><Relationship Id="rId32" Type="http://schemas.openxmlformats.org/officeDocument/2006/relationships/printerSettings" Target="printerSettings/printerSettings1.bin"/><Relationship Id="rId12" Type="http://schemas.openxmlformats.org/officeDocument/2006/relationships/slide" Target="slides/slide8.xml"/><Relationship Id="rId17" Type="http://schemas.openxmlformats.org/officeDocument/2006/relationships/slide" Target="slides/slide13.xml"/><Relationship Id="rId9" Type="http://schemas.openxmlformats.org/officeDocument/2006/relationships/slide" Target="slides/slide5.xml"/><Relationship Id="rId18" Type="http://schemas.openxmlformats.org/officeDocument/2006/relationships/slide" Target="slides/slide14.xml"/><Relationship Id="rId3" Type="http://schemas.openxmlformats.org/officeDocument/2006/relationships/slideMaster" Target="slideMasters/slideMaster3.xml"/><Relationship Id="rId27" Type="http://schemas.openxmlformats.org/officeDocument/2006/relationships/slide" Target="slides/slide23.xml"/><Relationship Id="rId14" Type="http://schemas.openxmlformats.org/officeDocument/2006/relationships/slide" Target="slides/slide10.xml"/><Relationship Id="rId23" Type="http://schemas.openxmlformats.org/officeDocument/2006/relationships/slide" Target="slides/slide19.xml"/><Relationship Id="rId4" Type="http://schemas.openxmlformats.org/officeDocument/2006/relationships/slideMaster" Target="slideMasters/slideMaster4.xml"/><Relationship Id="rId28" Type="http://schemas.openxmlformats.org/officeDocument/2006/relationships/slide" Target="slides/slide24.xml"/><Relationship Id="rId26" Type="http://schemas.openxmlformats.org/officeDocument/2006/relationships/slide" Target="slides/slide22.xml"/><Relationship Id="rId30" Type="http://schemas.openxmlformats.org/officeDocument/2006/relationships/slide" Target="slides/slide26.xml"/><Relationship Id="rId11" Type="http://schemas.openxmlformats.org/officeDocument/2006/relationships/slide" Target="slides/slide7.xml"/><Relationship Id="rId29" Type="http://schemas.openxmlformats.org/officeDocument/2006/relationships/slide" Target="slides/slide25.xml"/><Relationship Id="rId6" Type="http://schemas.openxmlformats.org/officeDocument/2006/relationships/slide" Target="slides/slide2.xml"/><Relationship Id="rId16" Type="http://schemas.openxmlformats.org/officeDocument/2006/relationships/slide" Target="slides/slide12.xml"/><Relationship Id="rId3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19" Type="http://schemas.openxmlformats.org/officeDocument/2006/relationships/slide" Target="slides/slide15.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 Type="http://schemas.openxmlformats.org/officeDocument/2006/relationships/slideMaster" Target="slideMasters/slideMaster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5813D09C-CB89-E543-8A55-AFEA4FC6B8CA}" type="datetime1">
              <a:rPr lang="en-US"/>
              <a:pPr>
                <a:defRPr/>
              </a:pPr>
              <a:t>3/17/09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5F586D95-4F64-0F46-9068-6283960816D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0B5383-6F13-9249-9C8D-A52F66D7806B}" type="slidenum">
              <a:rPr lang="en-US" smtClean="0">
                <a:ea typeface="ＭＳ Ｐゴシック" pitchFamily="-65" charset="-128"/>
                <a:cs typeface="ＭＳ Ｐゴシック" pitchFamily="-65" charset="-128"/>
              </a:rPr>
              <a:pPr fontAlgn="base">
                <a:spcBef>
                  <a:spcPct val="0"/>
                </a:spcBef>
                <a:spcAft>
                  <a:spcPct val="0"/>
                </a:spcAft>
                <a:defRPr/>
              </a:pPr>
              <a:t>2</a:t>
            </a:fld>
            <a:endParaRPr lang="en-US" smtClean="0">
              <a:ea typeface="ＭＳ Ｐゴシック" pitchFamily="-65" charset="-128"/>
              <a:cs typeface="ＭＳ Ｐゴシック" pitchFamily="-65" charset="-128"/>
            </a:endParaRPr>
          </a:p>
        </p:txBody>
      </p:sp>
      <p:sp>
        <p:nvSpPr>
          <p:cNvPr id="55299" name="Rectangle 2"/>
          <p:cNvSpPr>
            <a:spLocks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3CCB3D-885D-2548-834B-4B5993FCC0F9}" type="slidenum">
              <a:rPr lang="en-US" smtClean="0">
                <a:ea typeface="ＭＳ Ｐゴシック" pitchFamily="-65" charset="-128"/>
                <a:cs typeface="ＭＳ Ｐゴシック" pitchFamily="-65" charset="-128"/>
              </a:rPr>
              <a:pPr fontAlgn="base">
                <a:spcBef>
                  <a:spcPct val="0"/>
                </a:spcBef>
                <a:spcAft>
                  <a:spcPct val="0"/>
                </a:spcAft>
                <a:defRPr/>
              </a:pPr>
              <a:t>4</a:t>
            </a:fld>
            <a:endParaRPr lang="en-US" smtClean="0">
              <a:ea typeface="ＭＳ Ｐゴシック" pitchFamily="-65" charset="-128"/>
              <a:cs typeface="ＭＳ Ｐゴシック" pitchFamily="-65" charset="-128"/>
            </a:endParaRPr>
          </a:p>
        </p:txBody>
      </p:sp>
      <p:sp>
        <p:nvSpPr>
          <p:cNvPr id="58371" name="Rectangle 2"/>
          <p:cNvSpPr>
            <a:spLocks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9DE482-AFFA-E147-8C76-D55D87D27D39}" type="slidenum">
              <a:rPr lang="en-US" smtClean="0">
                <a:ea typeface="ＭＳ Ｐゴシック" pitchFamily="-65" charset="-128"/>
                <a:cs typeface="ＭＳ Ｐゴシック" pitchFamily="-65" charset="-128"/>
              </a:rPr>
              <a:pPr fontAlgn="base">
                <a:spcBef>
                  <a:spcPct val="0"/>
                </a:spcBef>
                <a:spcAft>
                  <a:spcPct val="0"/>
                </a:spcAft>
                <a:defRPr/>
              </a:pPr>
              <a:t>5</a:t>
            </a:fld>
            <a:endParaRPr lang="en-US" smtClean="0">
              <a:ea typeface="ＭＳ Ｐゴシック" pitchFamily="-65" charset="-128"/>
              <a:cs typeface="ＭＳ Ｐゴシック" pitchFamily="-65" charset="-128"/>
            </a:endParaRPr>
          </a:p>
        </p:txBody>
      </p:sp>
      <p:sp>
        <p:nvSpPr>
          <p:cNvPr id="60419" name="Rectangle 2"/>
          <p:cNvSpPr>
            <a:spLocks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4E6592A-7590-BF4F-8B87-4EC4AFE28194}" type="datetime1">
              <a:rPr lang="en-US"/>
              <a:pPr>
                <a:defRPr/>
              </a:pPr>
              <a:t>3/17/09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67ADE7-3432-204B-8E70-7ABE056247E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CBA5BD-C35A-8E49-A9FC-0D7DE42C68CE}" type="datetime1">
              <a:rPr lang="en-US"/>
              <a:pPr>
                <a:defRPr/>
              </a:pPr>
              <a:t>3/17/09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F37A05-EA54-2A46-8B55-5E3418C80CA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76B359-F444-1F4D-A262-78F3CDECBAF4}" type="datetime1">
              <a:rPr lang="en-US"/>
              <a:pPr>
                <a:defRPr/>
              </a:pPr>
              <a:t>3/17/09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F86767-3A16-6243-91D9-21DF387C2F4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36CB2-D60C-2843-85D1-AB64E028B13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0F6D6A-CA88-D34B-9A1F-EE58B2D08C6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14D538-88A2-2443-950E-9955A5763AE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71DDDE-72E8-E04B-8B7B-DA8E6306529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FE43856-A76B-CA4D-B5CE-F410432F7A5C}"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9E542D-04A9-1440-A76D-7BD40331466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9C333EA-D5ED-D64B-9864-AA05B92A989D}"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E0D29B-C33C-1C42-8B1B-C7E9F386FB8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84A2DE-4D7F-7546-B5D2-E8CA8F715922}" type="datetime1">
              <a:rPr lang="en-US"/>
              <a:pPr>
                <a:defRPr/>
              </a:pPr>
              <a:t>3/17/09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3DD6FB-8A78-1840-AE58-65C234DCCC4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312B41-BDF2-CB49-98FD-68027B66895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21DA9A-378E-D744-A580-D175405DD4CA}"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74BE2F-67B8-E445-817E-0FBFBA1DC3B5}"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F2F03-2B8E-FB4C-82F7-DB17359374DC}"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5D79F0-0C40-9943-B707-C1BBE38D3760}"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855373-28EE-884B-842A-4ED3CBB8A34B}"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2BBFDC-1EB7-6440-A816-FD50A03F48A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0D3565-0A22-394D-A00B-379CBF23996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CAD194-E92D-6F4A-963A-CABF1E7BD758}"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E7BFCA-C66E-E24D-BF77-40C3F75B6D0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621B8BB-2156-664A-842E-D56F26982F82}" type="datetime1">
              <a:rPr lang="en-US"/>
              <a:pPr>
                <a:defRPr/>
              </a:pPr>
              <a:t>3/17/09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900287-4E5C-1049-9916-9DD8B1D6FFE4}"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A5994D-BFF5-3440-94A2-3FE8CF1D358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9A3302-4ADE-5948-88EC-DB700FE70C19}"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7C414C-D266-4842-9C7C-897D9DAA0FB1}"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2C389A-DFB8-B541-BD6E-B2DCAD715C38}"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578F62-F9C3-014B-848C-A1BFECF56955}"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7A356DC-9AEB-DF45-8620-95DDF274BC59}"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A07C6CC1-C40B-D84A-86FE-6BD01189C1C5}" type="datetime1">
              <a:rPr lang="en-GB"/>
              <a:pPr>
                <a:defRPr/>
              </a:pPr>
              <a:t>3/17/09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4645F75-B423-0B45-9CFC-022F282D364A}" type="slidenum">
              <a:rPr lang="en-GB"/>
              <a:pPr>
                <a:defRPr/>
              </a:pPr>
              <a:t>‹#›</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B64E83A-409F-1743-B220-DD3E6D3A40C3}" type="datetime1">
              <a:rPr lang="en-GB"/>
              <a:pPr>
                <a:defRPr/>
              </a:pPr>
              <a:t>3/17/09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09D85C3-43C3-444B-A728-B4602AA8051A}" type="slidenum">
              <a:rPr lang="en-GB"/>
              <a:pPr>
                <a:defRPr/>
              </a:pPr>
              <a:t>‹#›</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BD364CA-D435-4148-9186-696B61AC3E8E}" type="datetime1">
              <a:rPr lang="en-GB"/>
              <a:pPr>
                <a:defRPr/>
              </a:pPr>
              <a:t>3/17/09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40D8CFF-6B49-634C-87EF-693B4413E817}" type="slidenum">
              <a:rPr lang="en-GB"/>
              <a:pPr>
                <a:defRPr/>
              </a:pPr>
              <a:t>‹#›</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18870ECB-82CD-5644-9662-3509DB81481C}" type="datetime1">
              <a:rPr lang="en-GB"/>
              <a:pPr>
                <a:defRPr/>
              </a:pPr>
              <a:t>3/17/09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49214A0-E37F-EE45-9066-BE43DED2AE85}"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AB9C154-1683-8E40-9171-04C2DD221FCA}" type="datetime1">
              <a:rPr lang="en-US"/>
              <a:pPr>
                <a:defRPr/>
              </a:pPr>
              <a:t>3/17/09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16CA0-A664-A04D-B25B-2F58ACA5A49C}"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F4856CF6-A30D-E947-8D3C-26E2E62EC3B4}" type="datetime1">
              <a:rPr lang="en-GB"/>
              <a:pPr>
                <a:defRPr/>
              </a:pPr>
              <a:t>3/17/09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AA05D07F-18B4-874B-A329-B8A0BDBFDD2B}" type="slidenum">
              <a:rPr lang="en-GB"/>
              <a:pPr>
                <a:defRPr/>
              </a:pPr>
              <a:t>‹#›</a:t>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9D1FC53C-DD97-164A-967F-E3B21B8A9183}" type="datetime1">
              <a:rPr lang="en-GB"/>
              <a:pPr>
                <a:defRPr/>
              </a:pPr>
              <a:t>3/17/09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5957870B-C4DA-0746-85D9-ACFA6439CF1B}" type="slidenum">
              <a:rPr lang="en-GB"/>
              <a:pPr>
                <a:defRPr/>
              </a:pPr>
              <a:t>‹#›</a:t>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051A5F-EBEC-5B44-AF7E-1A49BDBDD446}" type="datetime1">
              <a:rPr lang="en-GB"/>
              <a:pPr>
                <a:defRPr/>
              </a:pPr>
              <a:t>3/17/09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A9309403-BA6F-514E-8FB4-61C8D4EA747C}" type="slidenum">
              <a:rPr lang="en-GB"/>
              <a:pPr>
                <a:defRPr/>
              </a:pPr>
              <a:t>‹#›</a:t>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8BFF1B-70D9-BF4A-BA52-35746CFDB689}" type="datetime1">
              <a:rPr lang="en-GB"/>
              <a:pPr>
                <a:defRPr/>
              </a:pPr>
              <a:t>3/17/09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092D947-C1DB-BD48-84E2-635BEFB39E26}" type="slidenum">
              <a:rPr lang="en-GB"/>
              <a:pPr>
                <a:defRPr/>
              </a:pPr>
              <a:t>‹#›</a:t>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8024AA-BEBC-A947-B5AC-B7089772CE5F}" type="datetime1">
              <a:rPr lang="en-GB"/>
              <a:pPr>
                <a:defRPr/>
              </a:pPr>
              <a:t>3/17/09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0F33060-5BBC-4C4E-9934-DCEAB06D2FC1}" type="slidenum">
              <a:rPr lang="en-GB"/>
              <a:pPr>
                <a:defRPr/>
              </a:pPr>
              <a:t>‹#›</a:t>
            </a:fld>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FCF2699-BC00-174D-8CFA-1CB504CBE161}" type="datetime1">
              <a:rPr lang="en-GB"/>
              <a:pPr>
                <a:defRPr/>
              </a:pPr>
              <a:t>3/17/09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4939A97-5602-4B40-BB55-7EF4A5C30734}" type="slidenum">
              <a:rPr lang="en-GB"/>
              <a:pPr>
                <a:defRPr/>
              </a:pPr>
              <a:t>‹#›</a:t>
            </a:fld>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A530DED-25DD-6E4A-AD96-94EB3FCC8F98}" type="datetime1">
              <a:rPr lang="en-GB"/>
              <a:pPr>
                <a:defRPr/>
              </a:pPr>
              <a:t>3/17/09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5073FCA-DA06-924F-B885-B768A5C638F1}"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AB8757-C3AE-0941-A826-1D3EE3F22DC1}" type="datetime1">
              <a:rPr lang="en-US"/>
              <a:pPr>
                <a:defRPr/>
              </a:pPr>
              <a:t>3/17/09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0553EFB-D3B8-7440-B141-67FADFD6F63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17EBFF7-ADD5-6644-9373-70BE534F3C02}" type="datetime1">
              <a:rPr lang="en-US"/>
              <a:pPr>
                <a:defRPr/>
              </a:pPr>
              <a:t>3/17/09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81F7854-DAED-4647-810C-C26A951A45B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35208D8-A0BA-D64E-839B-E0591381B157}" type="datetime1">
              <a:rPr lang="en-US"/>
              <a:pPr>
                <a:defRPr/>
              </a:pPr>
              <a:t>3/17/09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FFCD8AF-C27F-584D-9F47-5D796358595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BD2F1B-E6FC-0B42-B663-F9BECC8AC44C}" type="datetime1">
              <a:rPr lang="en-US"/>
              <a:pPr>
                <a:defRPr/>
              </a:pPr>
              <a:t>3/17/09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D7660A-0250-CD48-BDB5-C4A1DB5DE42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3F5578C-E228-B74E-9E93-F80ADBAA9EF3}" type="datetime1">
              <a:rPr lang="en-US"/>
              <a:pPr>
                <a:defRPr/>
              </a:pPr>
              <a:t>3/17/09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1B98CC-1405-A648-98FA-88047ED7C23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4" Type="http://schemas.openxmlformats.org/officeDocument/2006/relationships/slideLayout" Target="../slideLayouts/slideLayout15.xml"/><Relationship Id="rId10" Type="http://schemas.openxmlformats.org/officeDocument/2006/relationships/slideLayout" Target="../slideLayouts/slideLayout21.xml"/><Relationship Id="rId5" Type="http://schemas.openxmlformats.org/officeDocument/2006/relationships/slideLayout" Target="../slideLayouts/slideLayout16.xml"/><Relationship Id="rId7" Type="http://schemas.openxmlformats.org/officeDocument/2006/relationships/slideLayout" Target="../slideLayouts/slideLayout18.xml"/><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9" Type="http://schemas.openxmlformats.org/officeDocument/2006/relationships/slideLayout" Target="../slideLayouts/slideLayout20.xml"/><Relationship Id="rId3" Type="http://schemas.openxmlformats.org/officeDocument/2006/relationships/slideLayout" Target="../slideLayouts/slideLayout14.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4" Type="http://schemas.openxmlformats.org/officeDocument/2006/relationships/theme" Target="../theme/theme3.xml"/><Relationship Id="rId4" Type="http://schemas.openxmlformats.org/officeDocument/2006/relationships/slideLayout" Target="../slideLayouts/slideLayout26.xml"/><Relationship Id="rId7" Type="http://schemas.openxmlformats.org/officeDocument/2006/relationships/slideLayout" Target="../slideLayouts/slideLayout29.xml"/><Relationship Id="rId11" Type="http://schemas.openxmlformats.org/officeDocument/2006/relationships/slideLayout" Target="../slideLayouts/slideLayout3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8" Type="http://schemas.openxmlformats.org/officeDocument/2006/relationships/slideLayout" Target="../slideLayouts/slideLayout30.xml"/><Relationship Id="rId13" Type="http://schemas.openxmlformats.org/officeDocument/2006/relationships/slideLayout" Target="../slideLayouts/slideLayout35.xml"/><Relationship Id="rId10" Type="http://schemas.openxmlformats.org/officeDocument/2006/relationships/slideLayout" Target="../slideLayouts/slideLayout32.xml"/><Relationship Id="rId5" Type="http://schemas.openxmlformats.org/officeDocument/2006/relationships/slideLayout" Target="../slideLayouts/slideLayout27.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9" Type="http://schemas.openxmlformats.org/officeDocument/2006/relationships/slideLayout" Target="../slideLayouts/slideLayout31.xml"/><Relationship Id="rId3"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4" Type="http://schemas.openxmlformats.org/officeDocument/2006/relationships/slideLayout" Target="../slideLayouts/slideLayout39.xml"/><Relationship Id="rId10" Type="http://schemas.openxmlformats.org/officeDocument/2006/relationships/slideLayout" Target="../slideLayouts/slideLayout45.xml"/><Relationship Id="rId5" Type="http://schemas.openxmlformats.org/officeDocument/2006/relationships/slideLayout" Target="../slideLayouts/slideLayout40.xml"/><Relationship Id="rId7" Type="http://schemas.openxmlformats.org/officeDocument/2006/relationships/slideLayout" Target="../slideLayouts/slideLayout42.xml"/><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9" Type="http://schemas.openxmlformats.org/officeDocument/2006/relationships/slideLayout" Target="../slideLayouts/slideLayout44.xml"/><Relationship Id="rId3" Type="http://schemas.openxmlformats.org/officeDocument/2006/relationships/slideLayout" Target="../slideLayouts/slideLayout38.xml"/><Relationship Id="rId6"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61009E9E-C572-B840-9A17-C32BE2813082}" type="datetime1">
              <a:rPr lang="en-US"/>
              <a:pPr>
                <a:defRPr/>
              </a:pPr>
              <a:t>3/17/09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6310D18A-C86C-9248-B7D3-27328F9B3D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Times New Roman" charset="0"/>
                <a:ea typeface="+mn-ea"/>
                <a:cs typeface="+mn-cs"/>
              </a:defRPr>
            </a:lvl1pPr>
          </a:lstStyle>
          <a:p>
            <a:pPr>
              <a:defRPr/>
            </a:pPr>
            <a:fld id="{028091C9-3903-1143-9DAF-E3CB2B2DE5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ea typeface="+mn-ea"/>
                <a:cs typeface="+mn-cs"/>
              </a:defRPr>
            </a:lvl1pPr>
          </a:lstStyle>
          <a:p>
            <a:pPr>
              <a:defRPr/>
            </a:pPr>
            <a:fld id="{60A230A3-3BD0-4946-AB83-75B0785DF4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New Roman" pitchFamily="-65" charset="0"/>
        </a:defRPr>
      </a:lvl6pPr>
      <a:lvl7pPr marL="914400" algn="ctr" rtl="0" fontAlgn="base">
        <a:spcBef>
          <a:spcPct val="0"/>
        </a:spcBef>
        <a:spcAft>
          <a:spcPct val="0"/>
        </a:spcAft>
        <a:defRPr sz="4400">
          <a:solidFill>
            <a:schemeClr val="tx2"/>
          </a:solidFill>
          <a:latin typeface="Times New Roman" pitchFamily="-65" charset="0"/>
        </a:defRPr>
      </a:lvl7pPr>
      <a:lvl8pPr marL="1371600" algn="ctr" rtl="0" fontAlgn="base">
        <a:spcBef>
          <a:spcPct val="0"/>
        </a:spcBef>
        <a:spcAft>
          <a:spcPct val="0"/>
        </a:spcAft>
        <a:defRPr sz="4400">
          <a:solidFill>
            <a:schemeClr val="tx2"/>
          </a:solidFill>
          <a:latin typeface="Times New Roman" pitchFamily="-65" charset="0"/>
        </a:defRPr>
      </a:lvl8pPr>
      <a:lvl9pPr marL="1828800" algn="ctr" rtl="0" fontAlgn="base">
        <a:spcBef>
          <a:spcPct val="0"/>
        </a:spcBef>
        <a:spcAft>
          <a:spcPct val="0"/>
        </a:spcAft>
        <a:defRPr sz="4400">
          <a:solidFill>
            <a:schemeClr val="tx2"/>
          </a:solidFill>
          <a:latin typeface="Times New Roman"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399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399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B97FA7C0-8E8B-6A4A-AF2B-3B6E8F073C6D}" type="datetime1">
              <a:rPr lang="en-GB"/>
              <a:pPr>
                <a:defRPr/>
              </a:pPr>
              <a:t>3/17/09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170F9A3F-8A56-5D49-8599-B4FAE6FAF229}" type="slidenum">
              <a:rPr lang="en-GB"/>
              <a:pPr>
                <a:defRPr/>
              </a:pPr>
              <a:t>‹#›</a:t>
            </a:fld>
            <a:endParaRPr lang="en-GB"/>
          </a:p>
        </p:txBody>
      </p:sp>
    </p:spTree>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6" Type="http://schemas.openxmlformats.org/officeDocument/2006/relationships/image" Target="../media/image29.jpeg"/><Relationship Id="rId4" Type="http://schemas.openxmlformats.org/officeDocument/2006/relationships/image" Target="../media/image27.jpeg"/><Relationship Id="rId1" Type="http://schemas.openxmlformats.org/officeDocument/2006/relationships/slideLayout" Target="../slideLayouts/slideLayout37.xml"/><Relationship Id="rId2" Type="http://schemas.openxmlformats.org/officeDocument/2006/relationships/image" Target="../media/image21.png"/><Relationship Id="rId3" Type="http://schemas.openxmlformats.org/officeDocument/2006/relationships/image" Target="../media/image22.png"/><Relationship Id="rId5"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7.png"/><Relationship Id="rId7" Type="http://schemas.openxmlformats.org/officeDocument/2006/relationships/image" Target="../media/image9.jpeg"/><Relationship Id="rId1" Type="http://schemas.openxmlformats.org/officeDocument/2006/relationships/slideLayout" Target="../slideLayouts/slideLayout29.xml"/><Relationship Id="rId2" Type="http://schemas.openxmlformats.org/officeDocument/2006/relationships/notesSlide" Target="../notesSlides/notesSlide1.xml"/><Relationship Id="rId3" Type="http://schemas.openxmlformats.org/officeDocument/2006/relationships/image" Target="../media/image5.png"/><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4" Type="http://schemas.openxmlformats.org/officeDocument/2006/relationships/image" Target="../media/image37.png"/><Relationship Id="rId1" Type="http://schemas.openxmlformats.org/officeDocument/2006/relationships/vmlDrawing" Target="../drawings/vmlDrawing1.vml"/><Relationship Id="rId2" Type="http://schemas.openxmlformats.org/officeDocument/2006/relationships/slideLayout" Target="../slideLayouts/slideLayout18.xml"/><Relationship Id="rId3" Type="http://schemas.openxmlformats.org/officeDocument/2006/relationships/oleObject" Target="Users:ellis:Desktop:principe:Eddington%20A4%20(T).doc!OLE_LINK1" TargetMode="External"/></Relationships>
</file>

<file path=ppt/slides/_rels/slide22.xml.rels><?xml version="1.0" encoding="UTF-8" standalone="yes"?>
<Relationships xmlns="http://schemas.openxmlformats.org/package/2006/relationships"><Relationship Id="rId4" Type="http://schemas.openxmlformats.org/officeDocument/2006/relationships/image" Target="../media/image40.jpeg"/><Relationship Id="rId1" Type="http://schemas.openxmlformats.org/officeDocument/2006/relationships/slideLayout" Target="../slideLayouts/slideLayout18.xml"/><Relationship Id="rId2" Type="http://schemas.openxmlformats.org/officeDocument/2006/relationships/image" Target="../media/image38.png"/><Relationship Id="rId3" Type="http://schemas.openxmlformats.org/officeDocument/2006/relationships/image" Target="../media/image39.jpeg"/></Relationships>
</file>

<file path=ppt/slides/_rels/slide23.xml.rels><?xml version="1.0" encoding="UTF-8" standalone="yes"?>
<Relationships xmlns="http://schemas.openxmlformats.org/package/2006/relationships"><Relationship Id="rId4" Type="http://schemas.openxmlformats.org/officeDocument/2006/relationships/image" Target="../media/image42.png"/><Relationship Id="rId1" Type="http://schemas.openxmlformats.org/officeDocument/2006/relationships/slideLayout" Target="../slideLayouts/slideLayout29.xml"/><Relationship Id="rId2" Type="http://schemas.openxmlformats.org/officeDocument/2006/relationships/image" Target="../media/image41.jpeg"/><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3" Type="http://schemas.openxmlformats.org/officeDocument/2006/relationships/image" Target="../media/image4.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6" Type="http://schemas.openxmlformats.org/officeDocument/2006/relationships/image" Target="../media/image48.png"/><Relationship Id="rId4" Type="http://schemas.openxmlformats.org/officeDocument/2006/relationships/image" Target="../media/image46.png"/><Relationship Id="rId1" Type="http://schemas.openxmlformats.org/officeDocument/2006/relationships/slideLayout" Target="../slideLayouts/slideLayout18.xml"/><Relationship Id="rId2" Type="http://schemas.openxmlformats.org/officeDocument/2006/relationships/image" Target="../media/image44.png"/><Relationship Id="rId3" Type="http://schemas.openxmlformats.org/officeDocument/2006/relationships/image" Target="../media/image45.png"/><Relationship Id="rId5"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3" Type="http://schemas.openxmlformats.org/officeDocument/2006/relationships/image" Target="../media/image12.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2.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4" Type="http://schemas.openxmlformats.org/officeDocument/2006/relationships/image" Target="../media/image16.png"/><Relationship Id="rId5" Type="http://schemas.openxmlformats.org/officeDocument/2006/relationships/image" Target="../media/image17.png"/><Relationship Id="rId7" Type="http://schemas.openxmlformats.org/officeDocument/2006/relationships/image" Target="../media/image19.png"/><Relationship Id="rId1" Type="http://schemas.openxmlformats.org/officeDocument/2006/relationships/slideLayout" Target="../slideLayouts/slideLayout36.xml"/><Relationship Id="rId2" Type="http://schemas.openxmlformats.org/officeDocument/2006/relationships/image" Target="../media/image14.png"/><Relationship Id="rId3" Type="http://schemas.openxmlformats.org/officeDocument/2006/relationships/image" Target="../media/image15.png"/><Relationship Id="rId6"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3" Type="http://schemas.openxmlformats.org/officeDocument/2006/relationships/image" Target="../media/image22.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extBox 3"/>
          <p:cNvSpPr txBox="1">
            <a:spLocks noChangeArrowheads="1"/>
          </p:cNvSpPr>
          <p:nvPr/>
        </p:nvSpPr>
        <p:spPr bwMode="auto">
          <a:xfrm>
            <a:off x="990600" y="188913"/>
            <a:ext cx="7010400" cy="954087"/>
          </a:xfrm>
          <a:prstGeom prst="rect">
            <a:avLst/>
          </a:prstGeom>
          <a:noFill/>
          <a:ln w="9525">
            <a:noFill/>
            <a:miter lim="800000"/>
            <a:headEnd/>
            <a:tailEnd/>
          </a:ln>
        </p:spPr>
        <p:txBody>
          <a:bodyPr>
            <a:prstTxWarp prst="textNoShape">
              <a:avLst/>
            </a:prstTxWarp>
            <a:spAutoFit/>
          </a:bodyPr>
          <a:lstStyle/>
          <a:p>
            <a:pPr algn="ctr"/>
            <a:r>
              <a:rPr lang="en-US" sz="2800" b="1">
                <a:solidFill>
                  <a:srgbClr val="000090"/>
                </a:solidFill>
                <a:ea typeface="Arial" charset="0"/>
                <a:cs typeface="Arial" charset="0"/>
              </a:rPr>
              <a:t>Ninety Years of Gravitational Lensing:  A Pilgrimage to `Eddington’s Island’</a:t>
            </a:r>
          </a:p>
        </p:txBody>
      </p:sp>
      <p:pic>
        <p:nvPicPr>
          <p:cNvPr id="53251" name="Picture 2" descr="eclipse1"/>
          <p:cNvPicPr>
            <a:picLocks noChangeAspect="1" noChangeArrowheads="1"/>
          </p:cNvPicPr>
          <p:nvPr/>
        </p:nvPicPr>
        <p:blipFill>
          <a:blip r:embed="rId2"/>
          <a:srcRect/>
          <a:stretch>
            <a:fillRect/>
          </a:stretch>
        </p:blipFill>
        <p:spPr bwMode="auto">
          <a:xfrm>
            <a:off x="584200" y="1295400"/>
            <a:ext cx="7721600" cy="5262563"/>
          </a:xfrm>
          <a:prstGeom prst="rect">
            <a:avLst/>
          </a:prstGeom>
          <a:noFill/>
          <a:ln w="9525">
            <a:noFill/>
            <a:miter lim="800000"/>
            <a:headEnd/>
            <a:tailEnd/>
          </a:ln>
        </p:spPr>
      </p:pic>
      <p:sp>
        <p:nvSpPr>
          <p:cNvPr id="6" name="Oval 5"/>
          <p:cNvSpPr/>
          <p:nvPr/>
        </p:nvSpPr>
        <p:spPr>
          <a:xfrm>
            <a:off x="5257800" y="4267200"/>
            <a:ext cx="533400" cy="5334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3253" name="Picture 3" descr="eddington"/>
          <p:cNvPicPr>
            <a:picLocks noChangeAspect="1" noChangeArrowheads="1"/>
          </p:cNvPicPr>
          <p:nvPr/>
        </p:nvPicPr>
        <p:blipFill>
          <a:blip r:embed="rId3"/>
          <a:srcRect/>
          <a:stretch>
            <a:fillRect/>
          </a:stretch>
        </p:blipFill>
        <p:spPr bwMode="auto">
          <a:xfrm>
            <a:off x="6729413" y="1524000"/>
            <a:ext cx="1271587" cy="1676400"/>
          </a:xfrm>
          <a:prstGeom prst="rect">
            <a:avLst/>
          </a:prstGeom>
          <a:noFill/>
          <a:ln w="9525">
            <a:noFill/>
            <a:miter lim="800000"/>
            <a:headEnd/>
            <a:tailEnd/>
          </a:ln>
        </p:spPr>
      </p:pic>
      <p:pic>
        <p:nvPicPr>
          <p:cNvPr id="53254" name="Picture 7"/>
          <p:cNvPicPr>
            <a:picLocks noChangeAspect="1"/>
          </p:cNvPicPr>
          <p:nvPr/>
        </p:nvPicPr>
        <p:blipFill>
          <a:blip r:embed="rId4"/>
          <a:srcRect/>
          <a:stretch>
            <a:fillRect/>
          </a:stretch>
        </p:blipFill>
        <p:spPr bwMode="auto">
          <a:xfrm>
            <a:off x="990600" y="1524000"/>
            <a:ext cx="1222375" cy="1790700"/>
          </a:xfrm>
          <a:prstGeom prst="rect">
            <a:avLst/>
          </a:prstGeom>
          <a:noFill/>
          <a:ln w="9525">
            <a:noFill/>
            <a:miter lim="800000"/>
            <a:headEnd/>
            <a:tailEnd/>
          </a:ln>
        </p:spPr>
      </p:pic>
      <p:pic>
        <p:nvPicPr>
          <p:cNvPr id="53255" name="Picture 5"/>
          <p:cNvPicPr>
            <a:picLocks noChangeAspect="1"/>
          </p:cNvPicPr>
          <p:nvPr/>
        </p:nvPicPr>
        <p:blipFill>
          <a:blip r:embed="rId5"/>
          <a:srcRect/>
          <a:stretch>
            <a:fillRect/>
          </a:stretch>
        </p:blipFill>
        <p:spPr bwMode="auto">
          <a:xfrm>
            <a:off x="990600" y="3886200"/>
            <a:ext cx="1330325"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8" name="Picture 1" descr="IMG_0019.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1" descr="IMG_0026.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6" name="Picture 1" descr="IMG_0040.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1" descr="IMG_0043.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endParaRPr lang="en-GB">
              <a:ea typeface="ＭＳ Ｐゴシック" charset="-128"/>
              <a:cs typeface="ＭＳ Ｐゴシック" charset="-128"/>
            </a:endParaRPr>
          </a:p>
        </p:txBody>
      </p:sp>
      <p:pic>
        <p:nvPicPr>
          <p:cNvPr id="69635" name="Content Placeholder 3" descr="Snapshot 2009-03-05 20-46-13.png"/>
          <p:cNvPicPr>
            <a:picLocks noGrp="1" noChangeAspect="1"/>
          </p:cNvPicPr>
          <p:nvPr>
            <p:ph idx="1"/>
          </p:nvPr>
        </p:nvPicPr>
        <p:blipFill>
          <a:blip r:embed="rId2"/>
          <a:srcRect l="-130" r="9903"/>
          <a:stretch>
            <a:fillRect/>
          </a:stretch>
        </p:blipFill>
        <p:spPr>
          <a:xfrm>
            <a:off x="0" y="0"/>
            <a:ext cx="9144000" cy="6858000"/>
          </a:xfrm>
        </p:spPr>
      </p:pic>
      <p:pic>
        <p:nvPicPr>
          <p:cNvPr id="5" name="Picture 4" descr="Snapshot 2009-03-05 20-45-17.png"/>
          <p:cNvPicPr>
            <a:picLocks noChangeAspect="1"/>
          </p:cNvPicPr>
          <p:nvPr/>
        </p:nvPicPr>
        <p:blipFill>
          <a:blip r:embed="rId3"/>
          <a:stretch>
            <a:fillRect/>
          </a:stretch>
        </p:blipFill>
        <p:spPr>
          <a:xfrm>
            <a:off x="2286000" y="990600"/>
            <a:ext cx="5593292" cy="5715000"/>
          </a:xfrm>
          <a:prstGeom prst="rect">
            <a:avLst/>
          </a:prstGeom>
          <a:effectLst>
            <a:glow rad="228600">
              <a:srgbClr val="5360D5">
                <a:alpha val="75000"/>
              </a:srgbClr>
            </a:glow>
          </a:effectLst>
        </p:spPr>
      </p:pic>
      <p:sp>
        <p:nvSpPr>
          <p:cNvPr id="12" name="Connector 11"/>
          <p:cNvSpPr/>
          <p:nvPr/>
        </p:nvSpPr>
        <p:spPr>
          <a:xfrm>
            <a:off x="4491038" y="2286000"/>
            <a:ext cx="342900" cy="342900"/>
          </a:xfrm>
          <a:prstGeom prst="flowChartConnector">
            <a:avLst/>
          </a:prstGeom>
          <a:noFill/>
          <a:ln w="412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9" name="Picture 8" descr="IMG_0059.JPG"/>
          <p:cNvPicPr>
            <a:picLocks noChangeAspect="1"/>
          </p:cNvPicPr>
          <p:nvPr/>
        </p:nvPicPr>
        <p:blipFill>
          <a:blip r:embed="rId4"/>
          <a:stretch>
            <a:fillRect/>
          </a:stretch>
        </p:blipFill>
        <p:spPr>
          <a:xfrm>
            <a:off x="97910" y="2219325"/>
            <a:ext cx="4660900" cy="3495675"/>
          </a:xfrm>
          <a:prstGeom prst="rect">
            <a:avLst/>
          </a:prstGeom>
          <a:effectLst>
            <a:glow rad="228600">
              <a:schemeClr val="accent3">
                <a:alpha val="75000"/>
              </a:schemeClr>
            </a:glow>
          </a:effectLst>
        </p:spPr>
      </p:pic>
      <p:pic>
        <p:nvPicPr>
          <p:cNvPr id="11" name="Picture 10" descr="IMG_0156.JPG"/>
          <p:cNvPicPr>
            <a:picLocks noChangeAspect="1"/>
          </p:cNvPicPr>
          <p:nvPr/>
        </p:nvPicPr>
        <p:blipFill>
          <a:blip r:embed="rId5"/>
          <a:stretch>
            <a:fillRect/>
          </a:stretch>
        </p:blipFill>
        <p:spPr>
          <a:xfrm>
            <a:off x="2503573" y="85725"/>
            <a:ext cx="4660900" cy="3495675"/>
          </a:xfrm>
          <a:prstGeom prst="rect">
            <a:avLst/>
          </a:prstGeom>
          <a:effectLst>
            <a:glow rad="228600">
              <a:schemeClr val="accent3">
                <a:alpha val="75000"/>
              </a:schemeClr>
            </a:glow>
          </a:effectLst>
        </p:spPr>
      </p:pic>
      <p:pic>
        <p:nvPicPr>
          <p:cNvPr id="10" name="Picture 9" descr="IMG_0139.JPG"/>
          <p:cNvPicPr>
            <a:picLocks noChangeAspect="1"/>
          </p:cNvPicPr>
          <p:nvPr/>
        </p:nvPicPr>
        <p:blipFill>
          <a:blip r:embed="rId6"/>
          <a:stretch>
            <a:fillRect/>
          </a:stretch>
        </p:blipFill>
        <p:spPr>
          <a:xfrm>
            <a:off x="4241800" y="3253556"/>
            <a:ext cx="4660900" cy="3495676"/>
          </a:xfrm>
          <a:prstGeom prst="rect">
            <a:avLst/>
          </a:prstGeom>
          <a:effectLst>
            <a:glow rad="228600">
              <a:schemeClr val="accent3">
                <a:alpha val="75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1" descr="IMG_0059.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1" descr="IMG_006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1" descr="IMG_0063.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30" name="Picture 1" descr="IMG_0065.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descr="IMG_0068.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304800" y="2057400"/>
            <a:ext cx="8458200" cy="3140075"/>
          </a:xfrm>
          <a:prstGeom prst="rect">
            <a:avLst/>
          </a:prstGeom>
          <a:noFill/>
          <a:ln w="9525">
            <a:noFill/>
            <a:miter lim="800000"/>
            <a:headEnd/>
            <a:tailEnd/>
          </a:ln>
        </p:spPr>
        <p:txBody>
          <a:bodyPr>
            <a:prstTxWarp prst="textNoShape">
              <a:avLst/>
            </a:prstTxWarp>
            <a:spAutoFit/>
          </a:bodyPr>
          <a:lstStyle/>
          <a:p>
            <a:pPr>
              <a:spcBef>
                <a:spcPct val="50000"/>
              </a:spcBef>
              <a:buFont typeface="Arial" charset="0"/>
              <a:buChar char="•"/>
            </a:pPr>
            <a:r>
              <a:rPr lang="en-US" b="1">
                <a:solidFill>
                  <a:schemeClr val="accent2"/>
                </a:solidFill>
                <a:latin typeface="Times New Roman" charset="0"/>
              </a:rPr>
              <a:t> Isaac Newton (1704) “Do not Bodies act upon Light at a distance, and by their 	action bend its Rays; and is not this action strongest at the least distance?”</a:t>
            </a:r>
          </a:p>
          <a:p>
            <a:pPr>
              <a:spcBef>
                <a:spcPct val="50000"/>
              </a:spcBef>
              <a:buFont typeface="Arial" charset="0"/>
              <a:buChar char="•"/>
            </a:pPr>
            <a:r>
              <a:rPr lang="en-US" b="1">
                <a:solidFill>
                  <a:schemeClr val="accent2"/>
                </a:solidFill>
                <a:latin typeface="Times New Roman" charset="0"/>
              </a:rPr>
              <a:t> Henry Cavendish (1784, unpublished) – calculates deflection due to hyperbolic 	trajectory assuming light is corpuscular</a:t>
            </a:r>
          </a:p>
          <a:p>
            <a:pPr>
              <a:spcBef>
                <a:spcPct val="50000"/>
              </a:spcBef>
              <a:buFont typeface="Arial" charset="0"/>
              <a:buChar char="•"/>
            </a:pPr>
            <a:r>
              <a:rPr lang="en-US" b="1">
                <a:solidFill>
                  <a:schemeClr val="accent2"/>
                </a:solidFill>
                <a:latin typeface="Times New Roman" charset="0"/>
              </a:rPr>
              <a:t> Johann von Soldner (1804) – publishes same calculation and derives 0.84 arcsec</a:t>
            </a:r>
          </a:p>
          <a:p>
            <a:pPr>
              <a:spcBef>
                <a:spcPct val="50000"/>
              </a:spcBef>
              <a:buFont typeface="Arial" charset="0"/>
              <a:buChar char="•"/>
            </a:pPr>
            <a:r>
              <a:rPr lang="en-US" b="1">
                <a:solidFill>
                  <a:schemeClr val="accent2"/>
                </a:solidFill>
                <a:latin typeface="Times New Roman" charset="0"/>
              </a:rPr>
              <a:t> Einstein (1911) – relativistic version of Newtonian deflection  </a:t>
            </a:r>
            <a:r>
              <a:rPr lang="en-US" sz="2400" b="1">
                <a:solidFill>
                  <a:srgbClr val="FF0000"/>
                </a:solidFill>
                <a:latin typeface="Times New Roman" charset="0"/>
              </a:rPr>
              <a:t>0.875 arcsec        </a:t>
            </a:r>
            <a:r>
              <a:rPr lang="en-US" b="1">
                <a:solidFill>
                  <a:schemeClr val="accent2"/>
                </a:solidFill>
                <a:latin typeface="Times New Roman" charset="0"/>
              </a:rPr>
              <a:t>	(classical result assumed light can be accelerated/decelerated like matter)</a:t>
            </a:r>
          </a:p>
          <a:p>
            <a:pPr>
              <a:spcBef>
                <a:spcPct val="50000"/>
              </a:spcBef>
              <a:buFont typeface="Arial" charset="0"/>
              <a:buChar char="•"/>
            </a:pPr>
            <a:r>
              <a:rPr lang="en-US" b="1">
                <a:solidFill>
                  <a:schemeClr val="accent2"/>
                </a:solidFill>
                <a:latin typeface="Times New Roman" charset="0"/>
              </a:rPr>
              <a:t> Einstein (1915) – GR version includes curvature of space, </a:t>
            </a:r>
            <a:r>
              <a:rPr lang="en-US" sz="2400" b="1">
                <a:solidFill>
                  <a:srgbClr val="FF0000"/>
                </a:solidFill>
                <a:latin typeface="Times New Roman" charset="0"/>
              </a:rPr>
              <a:t>1.75 arcsec</a:t>
            </a:r>
          </a:p>
        </p:txBody>
      </p:sp>
      <p:pic>
        <p:nvPicPr>
          <p:cNvPr id="54275" name="Picture 5" descr="lensing2_crop"/>
          <p:cNvPicPr>
            <a:picLocks noChangeAspect="1" noChangeArrowheads="1"/>
          </p:cNvPicPr>
          <p:nvPr/>
        </p:nvPicPr>
        <p:blipFill>
          <a:blip r:embed="rId3"/>
          <a:srcRect/>
          <a:stretch>
            <a:fillRect/>
          </a:stretch>
        </p:blipFill>
        <p:spPr bwMode="auto">
          <a:xfrm>
            <a:off x="2609850" y="879475"/>
            <a:ext cx="3409950" cy="1150938"/>
          </a:xfrm>
          <a:prstGeom prst="rect">
            <a:avLst/>
          </a:prstGeom>
          <a:noFill/>
          <a:ln w="9525">
            <a:noFill/>
            <a:miter lim="800000"/>
            <a:headEnd/>
            <a:tailEnd/>
          </a:ln>
        </p:spPr>
      </p:pic>
      <p:pic>
        <p:nvPicPr>
          <p:cNvPr id="54276" name="Picture 2" descr="newton1"/>
          <p:cNvPicPr>
            <a:picLocks noChangeAspect="1" noChangeArrowheads="1"/>
          </p:cNvPicPr>
          <p:nvPr/>
        </p:nvPicPr>
        <p:blipFill>
          <a:blip r:embed="rId4"/>
          <a:srcRect/>
          <a:stretch>
            <a:fillRect/>
          </a:stretch>
        </p:blipFill>
        <p:spPr bwMode="auto">
          <a:xfrm>
            <a:off x="274638" y="381000"/>
            <a:ext cx="1477962" cy="1709738"/>
          </a:xfrm>
          <a:prstGeom prst="rect">
            <a:avLst/>
          </a:prstGeom>
          <a:noFill/>
          <a:ln w="9525">
            <a:noFill/>
            <a:miter lim="800000"/>
            <a:headEnd/>
            <a:tailEnd/>
          </a:ln>
        </p:spPr>
      </p:pic>
      <p:sp>
        <p:nvSpPr>
          <p:cNvPr id="54277" name="TextBox 5"/>
          <p:cNvSpPr txBox="1">
            <a:spLocks noChangeArrowheads="1"/>
          </p:cNvSpPr>
          <p:nvPr/>
        </p:nvSpPr>
        <p:spPr bwMode="auto">
          <a:xfrm>
            <a:off x="1066800" y="152400"/>
            <a:ext cx="6858000" cy="523875"/>
          </a:xfrm>
          <a:prstGeom prst="rect">
            <a:avLst/>
          </a:prstGeom>
          <a:noFill/>
          <a:ln w="9525">
            <a:noFill/>
            <a:miter lim="800000"/>
            <a:headEnd/>
            <a:tailEnd/>
          </a:ln>
        </p:spPr>
        <p:txBody>
          <a:bodyPr>
            <a:prstTxWarp prst="textNoShape">
              <a:avLst/>
            </a:prstTxWarp>
            <a:spAutoFit/>
          </a:bodyPr>
          <a:lstStyle/>
          <a:p>
            <a:pPr algn="ctr"/>
            <a:r>
              <a:rPr lang="en-US" sz="2800" b="1">
                <a:solidFill>
                  <a:srgbClr val="000090"/>
                </a:solidFill>
                <a:ea typeface="Arial" charset="0"/>
                <a:cs typeface="Arial" charset="0"/>
              </a:rPr>
              <a:t>Deflection of Light by Mass </a:t>
            </a:r>
          </a:p>
        </p:txBody>
      </p:sp>
      <p:pic>
        <p:nvPicPr>
          <p:cNvPr id="54278" name="Picture 7" descr="latex-image-1.pdf"/>
          <p:cNvPicPr>
            <a:picLocks noChangeAspect="1"/>
          </p:cNvPicPr>
          <p:nvPr/>
        </p:nvPicPr>
        <p:blipFill>
          <a:blip r:embed="rId5"/>
          <a:srcRect/>
          <a:stretch>
            <a:fillRect/>
          </a:stretch>
        </p:blipFill>
        <p:spPr bwMode="auto">
          <a:xfrm>
            <a:off x="6662738" y="1060450"/>
            <a:ext cx="1676400" cy="768350"/>
          </a:xfrm>
          <a:prstGeom prst="rect">
            <a:avLst/>
          </a:prstGeom>
          <a:noFill/>
          <a:ln w="9525">
            <a:noFill/>
            <a:miter lim="800000"/>
            <a:headEnd/>
            <a:tailEnd/>
          </a:ln>
        </p:spPr>
      </p:pic>
      <p:pic>
        <p:nvPicPr>
          <p:cNvPr id="54279" name="Picture 8" descr="latex-image-1.pdf"/>
          <p:cNvPicPr>
            <a:picLocks noChangeAspect="1"/>
          </p:cNvPicPr>
          <p:nvPr/>
        </p:nvPicPr>
        <p:blipFill>
          <a:blip r:embed="rId6"/>
          <a:srcRect/>
          <a:stretch>
            <a:fillRect/>
          </a:stretch>
        </p:blipFill>
        <p:spPr bwMode="auto">
          <a:xfrm>
            <a:off x="6858000" y="5632450"/>
            <a:ext cx="1676400" cy="768350"/>
          </a:xfrm>
          <a:prstGeom prst="rect">
            <a:avLst/>
          </a:prstGeom>
          <a:noFill/>
          <a:ln w="9525">
            <a:noFill/>
            <a:miter lim="800000"/>
            <a:headEnd/>
            <a:tailEnd/>
          </a:ln>
        </p:spPr>
      </p:pic>
      <p:pic>
        <p:nvPicPr>
          <p:cNvPr id="54280" name="Picture 2" descr="einstein_ociw"/>
          <p:cNvPicPr>
            <a:picLocks noChangeAspect="1" noChangeArrowheads="1"/>
          </p:cNvPicPr>
          <p:nvPr/>
        </p:nvPicPr>
        <p:blipFill>
          <a:blip r:embed="rId7"/>
          <a:srcRect/>
          <a:stretch>
            <a:fillRect/>
          </a:stretch>
        </p:blipFill>
        <p:spPr bwMode="auto">
          <a:xfrm>
            <a:off x="152400" y="5257800"/>
            <a:ext cx="1958975" cy="1493838"/>
          </a:xfrm>
          <a:prstGeom prst="rect">
            <a:avLst/>
          </a:prstGeom>
          <a:noFill/>
          <a:ln w="9525">
            <a:noFill/>
            <a:miter lim="800000"/>
            <a:headEnd/>
            <a:tailEnd/>
          </a:ln>
        </p:spPr>
      </p:pic>
      <p:pic>
        <p:nvPicPr>
          <p:cNvPr id="54281" name="Picture 3" descr="lensing1"/>
          <p:cNvPicPr>
            <a:picLocks noChangeAspect="1" noChangeArrowheads="1"/>
          </p:cNvPicPr>
          <p:nvPr/>
        </p:nvPicPr>
        <p:blipFill>
          <a:blip r:embed="rId8"/>
          <a:srcRect/>
          <a:stretch>
            <a:fillRect/>
          </a:stretch>
        </p:blipFill>
        <p:spPr bwMode="auto">
          <a:xfrm>
            <a:off x="3048000" y="5164138"/>
            <a:ext cx="3124200" cy="1617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78" name="Picture 1" descr="IMG_0072.JPG"/>
          <p:cNvPicPr>
            <a:picLocks noChangeAspect="1"/>
          </p:cNvPicPr>
          <p:nvPr/>
        </p:nvPicPr>
        <p:blipFill>
          <a:blip r:embed="rId2"/>
          <a:srcRect/>
          <a:stretch>
            <a:fillRect/>
          </a:stretch>
        </p:blipFill>
        <p:spPr bwMode="auto">
          <a:xfrm>
            <a:off x="205740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6802" name="Object 2"/>
          <p:cNvGraphicFramePr>
            <a:graphicFrameLocks noChangeAspect="1"/>
          </p:cNvGraphicFramePr>
          <p:nvPr/>
        </p:nvGraphicFramePr>
        <p:xfrm>
          <a:off x="1066800" y="152400"/>
          <a:ext cx="6248400" cy="2198688"/>
        </p:xfrm>
        <a:graphic>
          <a:graphicData uri="http://schemas.openxmlformats.org/presentationml/2006/ole">
            <p:oleObj spid="_x0000_s76802" name="Document" r:id="rId3" imgW="5486400" imgH="1930400" progId="Word.Document.12">
              <p:link updateAutomatic="1"/>
            </p:oleObj>
          </a:graphicData>
        </a:graphic>
      </p:graphicFrame>
      <p:pic>
        <p:nvPicPr>
          <p:cNvPr id="76803" name="Picture 3"/>
          <p:cNvPicPr>
            <a:picLocks noChangeAspect="1"/>
          </p:cNvPicPr>
          <p:nvPr/>
        </p:nvPicPr>
        <p:blipFill>
          <a:blip r:embed="rId4"/>
          <a:srcRect/>
          <a:stretch>
            <a:fillRect/>
          </a:stretch>
        </p:blipFill>
        <p:spPr bwMode="auto">
          <a:xfrm>
            <a:off x="1219200" y="3124200"/>
            <a:ext cx="5715000" cy="3575050"/>
          </a:xfrm>
          <a:prstGeom prst="rect">
            <a:avLst/>
          </a:prstGeom>
          <a:noFill/>
          <a:ln w="9525">
            <a:noFill/>
            <a:miter lim="800000"/>
            <a:headEnd/>
            <a:tailEnd/>
          </a:ln>
        </p:spPr>
      </p:pic>
      <p:sp>
        <p:nvSpPr>
          <p:cNvPr id="76804" name="Rectangle 2"/>
          <p:cNvSpPr>
            <a:spLocks noChangeArrowheads="1"/>
          </p:cNvSpPr>
          <p:nvPr/>
        </p:nvSpPr>
        <p:spPr bwMode="auto">
          <a:xfrm>
            <a:off x="762000" y="2286000"/>
            <a:ext cx="6781800" cy="708025"/>
          </a:xfrm>
          <a:prstGeom prst="rect">
            <a:avLst/>
          </a:prstGeom>
          <a:noFill/>
          <a:ln w="9525">
            <a:noFill/>
            <a:miter lim="800000"/>
            <a:headEnd/>
            <a:tailEnd/>
          </a:ln>
        </p:spPr>
        <p:txBody>
          <a:bodyPr>
            <a:prstTxWarp prst="textNoShape">
              <a:avLst/>
            </a:prstTxWarp>
            <a:spAutoFit/>
          </a:bodyPr>
          <a:lstStyle/>
          <a:p>
            <a:r>
              <a:rPr lang="en-GB" sz="1000"/>
              <a:t>At four o’clock that afternoon we both played tennis with the Curador and the Judge. We had three very good sets and enjoyed the games very much. The court was on asphalte. There is no one else who plays tennis on the island now, so I think the other two were very glad to have the game—the Judge especially seemed to enjoy himself. I expect we shall get some more games when we return to the city.</a:t>
            </a:r>
            <a:r>
              <a:rPr lang="en-GB" sz="1000" baseline="30000"/>
              <a:t>2</a:t>
            </a:r>
            <a:r>
              <a:rPr lang="en-GB" sz="1000"/>
              <a:t> (We always call it the city—but S. Antonio is only a tiny village.)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ext Box 1027"/>
          <p:cNvSpPr txBox="1">
            <a:spLocks noChangeArrowheads="1"/>
          </p:cNvSpPr>
          <p:nvPr/>
        </p:nvSpPr>
        <p:spPr bwMode="auto">
          <a:xfrm>
            <a:off x="1066800" y="381000"/>
            <a:ext cx="6781800" cy="519113"/>
          </a:xfrm>
          <a:prstGeom prst="rect">
            <a:avLst/>
          </a:prstGeom>
          <a:noFill/>
          <a:ln w="9525">
            <a:noFill/>
            <a:miter lim="800000"/>
            <a:headEnd/>
            <a:tailEnd/>
          </a:ln>
        </p:spPr>
        <p:txBody>
          <a:bodyPr>
            <a:prstTxWarp prst="textNoShape">
              <a:avLst/>
            </a:prstTxWarp>
            <a:spAutoFit/>
          </a:bodyPr>
          <a:lstStyle/>
          <a:p>
            <a:pPr algn="ctr">
              <a:spcBef>
                <a:spcPct val="50000"/>
              </a:spcBef>
            </a:pPr>
            <a:endParaRPr lang="en-GB" sz="2800" b="1"/>
          </a:p>
        </p:txBody>
      </p:sp>
      <p:pic>
        <p:nvPicPr>
          <p:cNvPr id="77827" name="Picture 1"/>
          <p:cNvPicPr>
            <a:picLocks noChangeAspect="1"/>
          </p:cNvPicPr>
          <p:nvPr/>
        </p:nvPicPr>
        <p:blipFill>
          <a:blip r:embed="rId2"/>
          <a:srcRect/>
          <a:stretch>
            <a:fillRect/>
          </a:stretch>
        </p:blipFill>
        <p:spPr bwMode="auto">
          <a:xfrm>
            <a:off x="0" y="0"/>
            <a:ext cx="4419600" cy="6858000"/>
          </a:xfrm>
          <a:prstGeom prst="rect">
            <a:avLst/>
          </a:prstGeom>
          <a:noFill/>
          <a:ln w="9525">
            <a:noFill/>
            <a:miter lim="800000"/>
            <a:headEnd/>
            <a:tailEnd/>
          </a:ln>
        </p:spPr>
      </p:pic>
      <p:pic>
        <p:nvPicPr>
          <p:cNvPr id="77828" name="Picture 10" descr="IMG_0099.JPG"/>
          <p:cNvPicPr>
            <a:picLocks noChangeAspect="1"/>
          </p:cNvPicPr>
          <p:nvPr/>
        </p:nvPicPr>
        <p:blipFill>
          <a:blip r:embed="rId3"/>
          <a:srcRect/>
          <a:stretch>
            <a:fillRect/>
          </a:stretch>
        </p:blipFill>
        <p:spPr bwMode="auto">
          <a:xfrm>
            <a:off x="4419600" y="0"/>
            <a:ext cx="4724400" cy="3543300"/>
          </a:xfrm>
          <a:prstGeom prst="rect">
            <a:avLst/>
          </a:prstGeom>
          <a:noFill/>
          <a:ln w="9525">
            <a:noFill/>
            <a:miter lim="800000"/>
            <a:headEnd/>
            <a:tailEnd/>
          </a:ln>
        </p:spPr>
      </p:pic>
      <p:pic>
        <p:nvPicPr>
          <p:cNvPr id="77829" name="Picture 11" descr="IMG_0119.JPG"/>
          <p:cNvPicPr>
            <a:picLocks noChangeAspect="1"/>
          </p:cNvPicPr>
          <p:nvPr/>
        </p:nvPicPr>
        <p:blipFill>
          <a:blip r:embed="rId4"/>
          <a:srcRect/>
          <a:stretch>
            <a:fillRect/>
          </a:stretch>
        </p:blipFill>
        <p:spPr bwMode="auto">
          <a:xfrm>
            <a:off x="4419600" y="3543300"/>
            <a:ext cx="4724400" cy="3543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50" name="Picture 1" descr="IMG_0159.JPG"/>
          <p:cNvPicPr>
            <a:picLocks noChangeAspect="1"/>
          </p:cNvPicPr>
          <p:nvPr/>
        </p:nvPicPr>
        <p:blipFill>
          <a:blip r:embed="rId2"/>
          <a:srcRect/>
          <a:stretch>
            <a:fillRect/>
          </a:stretch>
        </p:blipFill>
        <p:spPr bwMode="auto">
          <a:xfrm>
            <a:off x="0" y="-838200"/>
            <a:ext cx="9144000" cy="12192000"/>
          </a:xfrm>
          <a:prstGeom prst="rect">
            <a:avLst/>
          </a:prstGeom>
          <a:noFill/>
          <a:ln w="9525">
            <a:noFill/>
            <a:miter lim="800000"/>
            <a:headEnd/>
            <a:tailEnd/>
          </a:ln>
        </p:spPr>
      </p:pic>
      <p:pic>
        <p:nvPicPr>
          <p:cNvPr id="78851" name="Picture 5"/>
          <p:cNvPicPr>
            <a:picLocks noChangeAspect="1"/>
          </p:cNvPicPr>
          <p:nvPr/>
        </p:nvPicPr>
        <p:blipFill>
          <a:blip r:embed="rId3"/>
          <a:srcRect/>
          <a:stretch>
            <a:fillRect/>
          </a:stretch>
        </p:blipFill>
        <p:spPr bwMode="auto">
          <a:xfrm>
            <a:off x="7391400" y="-187325"/>
            <a:ext cx="1752600" cy="3311525"/>
          </a:xfrm>
          <a:prstGeom prst="rect">
            <a:avLst/>
          </a:prstGeom>
          <a:noFill/>
          <a:ln w="9525">
            <a:noFill/>
            <a:miter lim="800000"/>
            <a:headEnd/>
            <a:tailEnd/>
          </a:ln>
        </p:spPr>
      </p:pic>
      <p:pic>
        <p:nvPicPr>
          <p:cNvPr id="78852" name="Picture 3"/>
          <p:cNvPicPr>
            <a:picLocks noChangeAspect="1"/>
          </p:cNvPicPr>
          <p:nvPr/>
        </p:nvPicPr>
        <p:blipFill>
          <a:blip r:embed="rId4"/>
          <a:srcRect/>
          <a:stretch>
            <a:fillRect/>
          </a:stretch>
        </p:blipFill>
        <p:spPr bwMode="auto">
          <a:xfrm>
            <a:off x="0" y="0"/>
            <a:ext cx="2057400" cy="1042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0" y="0"/>
            <a:ext cx="9144000" cy="466725"/>
          </a:xfrm>
          <a:prstGeom prst="rect">
            <a:avLst/>
          </a:prstGeom>
        </p:spPr>
        <p:txBody>
          <a:bodyPr anchor="ctr"/>
          <a:lstStyle/>
          <a:p>
            <a:pPr fontAlgn="auto">
              <a:spcAft>
                <a:spcPts val="0"/>
              </a:spcAft>
              <a:defRPr/>
            </a:pPr>
            <a:r>
              <a:rPr lang="en-GB" sz="2800" dirty="0">
                <a:latin typeface="+mj-lt"/>
                <a:ea typeface="+mj-ea"/>
                <a:cs typeface="+mj-cs"/>
              </a:rPr>
              <a:t>IYA2009 90</a:t>
            </a:r>
            <a:r>
              <a:rPr lang="en-GB" sz="2800" baseline="30000" dirty="0">
                <a:latin typeface="+mj-lt"/>
                <a:ea typeface="+mj-ea"/>
                <a:cs typeface="+mj-cs"/>
              </a:rPr>
              <a:t>th</a:t>
            </a:r>
            <a:r>
              <a:rPr lang="en-GB" sz="2800" dirty="0">
                <a:latin typeface="+mj-lt"/>
                <a:ea typeface="+mj-ea"/>
                <a:cs typeface="+mj-cs"/>
              </a:rPr>
              <a:t> anniversary celebration</a:t>
            </a:r>
            <a:endParaRPr lang="en-GB" sz="2800" dirty="0">
              <a:solidFill>
                <a:schemeClr val="accent1">
                  <a:lumMod val="75000"/>
                </a:schemeClr>
              </a:solidFill>
              <a:latin typeface="+mj-lt"/>
              <a:ea typeface="+mj-ea"/>
              <a:cs typeface="+mj-cs"/>
            </a:endParaRPr>
          </a:p>
        </p:txBody>
      </p:sp>
      <p:sp>
        <p:nvSpPr>
          <p:cNvPr id="79875" name="TextBox 6"/>
          <p:cNvSpPr txBox="1">
            <a:spLocks noChangeArrowheads="1"/>
          </p:cNvSpPr>
          <p:nvPr/>
        </p:nvSpPr>
        <p:spPr bwMode="auto">
          <a:xfrm>
            <a:off x="228600" y="801688"/>
            <a:ext cx="8382000" cy="2246312"/>
          </a:xfrm>
          <a:prstGeom prst="rect">
            <a:avLst/>
          </a:prstGeom>
          <a:noFill/>
          <a:ln w="9525">
            <a:noFill/>
            <a:miter lim="800000"/>
            <a:headEnd/>
            <a:tailEnd/>
          </a:ln>
        </p:spPr>
        <p:txBody>
          <a:bodyPr>
            <a:prstTxWarp prst="textNoShape">
              <a:avLst/>
            </a:prstTxWarp>
            <a:spAutoFit/>
          </a:bodyPr>
          <a:lstStyle/>
          <a:p>
            <a:r>
              <a:rPr lang="en-GB" sz="2000">
                <a:latin typeface="Calibri" charset="0"/>
              </a:rPr>
              <a:t>Return expedition:</a:t>
            </a:r>
          </a:p>
          <a:p>
            <a:pPr>
              <a:buFont typeface="Arial" charset="0"/>
              <a:buChar char="•"/>
            </a:pPr>
            <a:r>
              <a:rPr lang="en-GB" sz="2000">
                <a:latin typeface="Calibri" charset="0"/>
              </a:rPr>
              <a:t> Installing a commemorative plaque</a:t>
            </a:r>
          </a:p>
          <a:p>
            <a:pPr>
              <a:buFont typeface="Arial" charset="0"/>
              <a:buChar char="•"/>
            </a:pPr>
            <a:r>
              <a:rPr lang="en-GB" sz="2000">
                <a:latin typeface="Calibri" charset="0"/>
              </a:rPr>
              <a:t> Public lectures (in Portuguese)</a:t>
            </a:r>
          </a:p>
          <a:p>
            <a:pPr>
              <a:buFont typeface="Arial" charset="0"/>
              <a:buChar char="•"/>
            </a:pPr>
            <a:r>
              <a:rPr lang="en-GB" sz="2000">
                <a:latin typeface="Calibri" charset="0"/>
              </a:rPr>
              <a:t> Exhibition on the history of lensing</a:t>
            </a:r>
          </a:p>
          <a:p>
            <a:pPr>
              <a:buFont typeface="Arial" charset="0"/>
              <a:buChar char="•"/>
            </a:pPr>
            <a:r>
              <a:rPr lang="en-GB" sz="2000">
                <a:latin typeface="Calibri" charset="0"/>
              </a:rPr>
              <a:t> Sadly no eclipse on cue</a:t>
            </a:r>
            <a:r>
              <a:rPr lang="en-US" sz="2000">
                <a:latin typeface="Calibri" charset="0"/>
              </a:rPr>
              <a:t>….</a:t>
            </a:r>
            <a:endParaRPr lang="en-GB" sz="2000">
              <a:latin typeface="Calibri" charset="0"/>
            </a:endParaRPr>
          </a:p>
          <a:p>
            <a:endParaRPr lang="en-GB" sz="2000">
              <a:latin typeface="Calibri" charset="0"/>
            </a:endParaRPr>
          </a:p>
          <a:p>
            <a:r>
              <a:rPr lang="en-GB" sz="2000">
                <a:latin typeface="Calibri" charset="0"/>
              </a:rPr>
              <a:t>Sponsored by RAS, IAU, Sao Tome &amp; Principe government</a:t>
            </a:r>
          </a:p>
        </p:txBody>
      </p:sp>
      <p:sp>
        <p:nvSpPr>
          <p:cNvPr id="79876" name="Title 1"/>
          <p:cNvSpPr txBox="1">
            <a:spLocks/>
          </p:cNvSpPr>
          <p:nvPr/>
        </p:nvSpPr>
        <p:spPr bwMode="auto">
          <a:xfrm>
            <a:off x="1654175" y="369888"/>
            <a:ext cx="3810000" cy="457200"/>
          </a:xfrm>
          <a:prstGeom prst="rect">
            <a:avLst/>
          </a:prstGeom>
          <a:noFill/>
          <a:ln w="9525">
            <a:noFill/>
            <a:miter lim="800000"/>
            <a:headEnd/>
            <a:tailEnd/>
          </a:ln>
        </p:spPr>
        <p:txBody>
          <a:bodyPr anchor="ctr">
            <a:prstTxWarp prst="textNoShape">
              <a:avLst/>
            </a:prstTxWarp>
          </a:bodyPr>
          <a:lstStyle/>
          <a:p>
            <a:pPr algn="r"/>
            <a:r>
              <a:rPr lang="en-GB" sz="2800">
                <a:solidFill>
                  <a:srgbClr val="376092"/>
                </a:solidFill>
                <a:latin typeface="Calibri" charset="0"/>
              </a:rPr>
              <a:t>(www.1919eclipse.org)</a:t>
            </a:r>
          </a:p>
        </p:txBody>
      </p:sp>
      <p:pic>
        <p:nvPicPr>
          <p:cNvPr id="79877" name="Content Placeholder 3" descr="Principe Plaque v4.png"/>
          <p:cNvPicPr>
            <a:picLocks noGrp="1" noChangeAspect="1"/>
          </p:cNvPicPr>
          <p:nvPr>
            <p:ph idx="1"/>
          </p:nvPr>
        </p:nvPicPr>
        <p:blipFill>
          <a:blip r:embed="rId2"/>
          <a:srcRect t="166" b="117"/>
          <a:stretch>
            <a:fillRect/>
          </a:stretch>
        </p:blipFill>
        <p:spPr>
          <a:xfrm>
            <a:off x="0" y="3352800"/>
            <a:ext cx="9144000" cy="3040063"/>
          </a:xfrm>
        </p:spPr>
      </p:pic>
      <p:pic>
        <p:nvPicPr>
          <p:cNvPr id="79878" name="Picture 5"/>
          <p:cNvPicPr>
            <a:picLocks noChangeAspect="1"/>
          </p:cNvPicPr>
          <p:nvPr/>
        </p:nvPicPr>
        <p:blipFill>
          <a:blip r:embed="rId3"/>
          <a:srcRect/>
          <a:stretch>
            <a:fillRect/>
          </a:stretch>
        </p:blipFill>
        <p:spPr bwMode="auto">
          <a:xfrm>
            <a:off x="7531100" y="0"/>
            <a:ext cx="16129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Content Placeholder 3" descr="Principe Plaque v4.png"/>
          <p:cNvPicPr>
            <a:picLocks noGrp="1" noChangeAspect="1"/>
          </p:cNvPicPr>
          <p:nvPr>
            <p:ph idx="1"/>
          </p:nvPr>
        </p:nvPicPr>
        <p:blipFill>
          <a:blip r:embed="rId2"/>
          <a:srcRect l="22522" t="166" r="21616" b="117"/>
          <a:stretch>
            <a:fillRect/>
          </a:stretch>
        </p:blipFill>
        <p:spPr>
          <a:xfrm>
            <a:off x="0" y="533400"/>
            <a:ext cx="9144000" cy="5440363"/>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2"/>
          <p:cNvPicPr>
            <a:picLocks noChangeAspect="1"/>
          </p:cNvPicPr>
          <p:nvPr/>
        </p:nvPicPr>
        <p:blipFill>
          <a:blip r:embed="rId2"/>
          <a:srcRect/>
          <a:stretch>
            <a:fillRect/>
          </a:stretch>
        </p:blipFill>
        <p:spPr bwMode="auto">
          <a:xfrm>
            <a:off x="101600" y="3352800"/>
            <a:ext cx="4470400" cy="3352800"/>
          </a:xfrm>
          <a:prstGeom prst="rect">
            <a:avLst/>
          </a:prstGeom>
          <a:noFill/>
          <a:ln w="9525">
            <a:noFill/>
            <a:miter lim="800000"/>
            <a:headEnd/>
            <a:tailEnd/>
          </a:ln>
        </p:spPr>
      </p:pic>
      <p:sp>
        <p:nvSpPr>
          <p:cNvPr id="81923" name="TextBox 4"/>
          <p:cNvSpPr txBox="1">
            <a:spLocks noChangeArrowheads="1"/>
          </p:cNvSpPr>
          <p:nvPr/>
        </p:nvSpPr>
        <p:spPr bwMode="auto">
          <a:xfrm>
            <a:off x="1066800" y="304800"/>
            <a:ext cx="7696200" cy="461963"/>
          </a:xfrm>
          <a:prstGeom prst="rect">
            <a:avLst/>
          </a:prstGeom>
          <a:noFill/>
          <a:ln w="9525">
            <a:noFill/>
            <a:miter lim="800000"/>
            <a:headEnd/>
            <a:tailEnd/>
          </a:ln>
        </p:spPr>
        <p:txBody>
          <a:bodyPr>
            <a:prstTxWarp prst="textNoShape">
              <a:avLst/>
            </a:prstTxWarp>
            <a:spAutoFit/>
          </a:bodyPr>
          <a:lstStyle/>
          <a:p>
            <a:pPr algn="ctr"/>
            <a:r>
              <a:rPr lang="en-US" b="1">
                <a:solidFill>
                  <a:srgbClr val="000090"/>
                </a:solidFill>
              </a:rPr>
              <a:t>Pilgrimage to Principe: September 2008 </a:t>
            </a:r>
          </a:p>
        </p:txBody>
      </p:sp>
      <p:pic>
        <p:nvPicPr>
          <p:cNvPr id="81924" name="Picture 5"/>
          <p:cNvPicPr>
            <a:picLocks noChangeAspect="1"/>
          </p:cNvPicPr>
          <p:nvPr/>
        </p:nvPicPr>
        <p:blipFill>
          <a:blip r:embed="rId3"/>
          <a:srcRect/>
          <a:stretch>
            <a:fillRect/>
          </a:stretch>
        </p:blipFill>
        <p:spPr bwMode="auto">
          <a:xfrm>
            <a:off x="161925" y="866775"/>
            <a:ext cx="4257675" cy="2409825"/>
          </a:xfrm>
          <a:prstGeom prst="rect">
            <a:avLst/>
          </a:prstGeom>
          <a:noFill/>
          <a:ln w="9525">
            <a:noFill/>
            <a:miter lim="800000"/>
            <a:headEnd/>
            <a:tailEnd/>
          </a:ln>
        </p:spPr>
      </p:pic>
      <p:pic>
        <p:nvPicPr>
          <p:cNvPr id="81925" name="Picture 6"/>
          <p:cNvPicPr>
            <a:picLocks noChangeAspect="1"/>
          </p:cNvPicPr>
          <p:nvPr/>
        </p:nvPicPr>
        <p:blipFill>
          <a:blip r:embed="rId4"/>
          <a:srcRect/>
          <a:stretch>
            <a:fillRect/>
          </a:stretch>
        </p:blipFill>
        <p:spPr bwMode="auto">
          <a:xfrm>
            <a:off x="4572000" y="763588"/>
            <a:ext cx="4067175" cy="2665412"/>
          </a:xfrm>
          <a:prstGeom prst="rect">
            <a:avLst/>
          </a:prstGeom>
          <a:noFill/>
          <a:ln w="9525">
            <a:noFill/>
            <a:miter lim="800000"/>
            <a:headEnd/>
            <a:tailEnd/>
          </a:ln>
        </p:spPr>
      </p:pic>
      <p:pic>
        <p:nvPicPr>
          <p:cNvPr id="81926" name="Picture 7"/>
          <p:cNvPicPr>
            <a:picLocks noChangeAspect="1"/>
          </p:cNvPicPr>
          <p:nvPr/>
        </p:nvPicPr>
        <p:blipFill>
          <a:blip r:embed="rId5"/>
          <a:srcRect/>
          <a:stretch>
            <a:fillRect/>
          </a:stretch>
        </p:blipFill>
        <p:spPr bwMode="auto">
          <a:xfrm>
            <a:off x="4602163" y="3752850"/>
            <a:ext cx="2295525" cy="2876550"/>
          </a:xfrm>
          <a:prstGeom prst="rect">
            <a:avLst/>
          </a:prstGeom>
          <a:noFill/>
          <a:ln w="9525">
            <a:noFill/>
            <a:miter lim="800000"/>
            <a:headEnd/>
            <a:tailEnd/>
          </a:ln>
        </p:spPr>
      </p:pic>
      <p:pic>
        <p:nvPicPr>
          <p:cNvPr id="81927" name="Picture 8"/>
          <p:cNvPicPr>
            <a:picLocks noChangeAspect="1"/>
          </p:cNvPicPr>
          <p:nvPr/>
        </p:nvPicPr>
        <p:blipFill>
          <a:blip r:embed="rId6"/>
          <a:srcRect/>
          <a:stretch>
            <a:fillRect/>
          </a:stretch>
        </p:blipFill>
        <p:spPr bwMode="auto">
          <a:xfrm flipH="1">
            <a:off x="6858000" y="3810000"/>
            <a:ext cx="2225675"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extBox 1"/>
          <p:cNvSpPr txBox="1">
            <a:spLocks noChangeArrowheads="1"/>
          </p:cNvSpPr>
          <p:nvPr/>
        </p:nvSpPr>
        <p:spPr bwMode="auto">
          <a:xfrm>
            <a:off x="1066800" y="228600"/>
            <a:ext cx="7391400" cy="523875"/>
          </a:xfrm>
          <a:prstGeom prst="rect">
            <a:avLst/>
          </a:prstGeom>
          <a:noFill/>
          <a:ln w="9525">
            <a:noFill/>
            <a:miter lim="800000"/>
            <a:headEnd/>
            <a:tailEnd/>
          </a:ln>
        </p:spPr>
        <p:txBody>
          <a:bodyPr>
            <a:prstTxWarp prst="textNoShape">
              <a:avLst/>
            </a:prstTxWarp>
            <a:spAutoFit/>
          </a:bodyPr>
          <a:lstStyle/>
          <a:p>
            <a:pPr algn="ctr"/>
            <a:r>
              <a:rPr lang="en-US" sz="2800" b="1">
                <a:solidFill>
                  <a:srgbClr val="000090"/>
                </a:solidFill>
                <a:ea typeface="Arial" charset="0"/>
                <a:cs typeface="Arial" charset="0"/>
              </a:rPr>
              <a:t>Eclipses Before 1919 – a Sorry Tale</a:t>
            </a:r>
          </a:p>
        </p:txBody>
      </p:sp>
      <p:sp>
        <p:nvSpPr>
          <p:cNvPr id="56323" name="TextBox 2"/>
          <p:cNvSpPr txBox="1">
            <a:spLocks noChangeArrowheads="1"/>
          </p:cNvSpPr>
          <p:nvPr/>
        </p:nvSpPr>
        <p:spPr bwMode="auto">
          <a:xfrm>
            <a:off x="2057400" y="803275"/>
            <a:ext cx="6705600" cy="3540125"/>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2000">
                <a:latin typeface="Times New Roman" charset="0"/>
              </a:rPr>
              <a:t> Einstein finds assistant observer – </a:t>
            </a:r>
            <a:r>
              <a:rPr lang="en-US" sz="2000">
                <a:solidFill>
                  <a:srgbClr val="FF0000"/>
                </a:solidFill>
                <a:latin typeface="Times New Roman" charset="0"/>
              </a:rPr>
              <a:t>Eirwin Findlay-Freundlich 	</a:t>
            </a:r>
            <a:r>
              <a:rPr lang="en-US" sz="2000">
                <a:latin typeface="Times New Roman" charset="0"/>
              </a:rPr>
              <a:t>who tries for ten years to measure the deflection &amp; never 	succeeds! </a:t>
            </a:r>
          </a:p>
          <a:p>
            <a:pPr>
              <a:buFont typeface="Arial" charset="0"/>
              <a:buChar char="•"/>
            </a:pPr>
            <a:r>
              <a:rPr lang="en-US" sz="2000">
                <a:latin typeface="Times New Roman" charset="0"/>
              </a:rPr>
              <a:t> Einstein writes to Hale inquiring whether deflection could 	be detected via Jupiter (see Huntington `Beautiful Science’ 	exhibition)</a:t>
            </a:r>
          </a:p>
          <a:p>
            <a:pPr>
              <a:buFont typeface="Arial" charset="0"/>
              <a:buChar char="•"/>
            </a:pPr>
            <a:r>
              <a:rPr lang="en-US" sz="2000">
                <a:latin typeface="Times New Roman" charset="0"/>
              </a:rPr>
              <a:t> </a:t>
            </a:r>
            <a:r>
              <a:rPr lang="en-US" sz="2000">
                <a:solidFill>
                  <a:srgbClr val="FF0000"/>
                </a:solidFill>
                <a:latin typeface="Times New Roman" charset="0"/>
              </a:rPr>
              <a:t>William Wallace Campbell </a:t>
            </a:r>
            <a:r>
              <a:rPr lang="en-US" sz="2000">
                <a:latin typeface="Times New Roman" charset="0"/>
              </a:rPr>
              <a:t>(Director, Lick) races with 	Findlay-Freundlich to prove/disprove Einstein. </a:t>
            </a:r>
          </a:p>
          <a:p>
            <a:pPr>
              <a:buFont typeface="Arial" charset="0"/>
              <a:buChar char="•"/>
            </a:pPr>
            <a:r>
              <a:rPr lang="en-US" sz="2000">
                <a:latin typeface="Times New Roman" charset="0"/>
              </a:rPr>
              <a:t> US community remains very skeptical of GR through late 	1920’s</a:t>
            </a:r>
          </a:p>
          <a:p>
            <a:endParaRPr lang="en-US" sz="2400">
              <a:latin typeface="Times New Roman" charset="0"/>
            </a:endParaRPr>
          </a:p>
        </p:txBody>
      </p:sp>
      <p:pic>
        <p:nvPicPr>
          <p:cNvPr id="56324" name="Picture 3"/>
          <p:cNvPicPr>
            <a:picLocks noChangeAspect="1"/>
          </p:cNvPicPr>
          <p:nvPr/>
        </p:nvPicPr>
        <p:blipFill>
          <a:blip r:embed="rId2"/>
          <a:srcRect/>
          <a:stretch>
            <a:fillRect/>
          </a:stretch>
        </p:blipFill>
        <p:spPr bwMode="auto">
          <a:xfrm>
            <a:off x="228600" y="925513"/>
            <a:ext cx="1535113" cy="1970087"/>
          </a:xfrm>
          <a:prstGeom prst="rect">
            <a:avLst/>
          </a:prstGeom>
          <a:noFill/>
          <a:ln w="9525">
            <a:noFill/>
            <a:miter lim="800000"/>
            <a:headEnd/>
            <a:tailEnd/>
          </a:ln>
        </p:spPr>
      </p:pic>
      <p:pic>
        <p:nvPicPr>
          <p:cNvPr id="56325" name="Picture 4"/>
          <p:cNvPicPr>
            <a:picLocks noChangeAspect="1"/>
          </p:cNvPicPr>
          <p:nvPr/>
        </p:nvPicPr>
        <p:blipFill>
          <a:blip r:embed="rId3"/>
          <a:srcRect/>
          <a:stretch>
            <a:fillRect/>
          </a:stretch>
        </p:blipFill>
        <p:spPr bwMode="auto">
          <a:xfrm>
            <a:off x="138113" y="3429000"/>
            <a:ext cx="1625600" cy="2449513"/>
          </a:xfrm>
          <a:prstGeom prst="rect">
            <a:avLst/>
          </a:prstGeom>
          <a:noFill/>
          <a:ln w="9525">
            <a:noFill/>
            <a:miter lim="800000"/>
            <a:headEnd/>
            <a:tailEnd/>
          </a:ln>
        </p:spPr>
      </p:pic>
      <p:sp>
        <p:nvSpPr>
          <p:cNvPr id="56326" name="TextBox 5"/>
          <p:cNvSpPr txBox="1">
            <a:spLocks noChangeArrowheads="1"/>
          </p:cNvSpPr>
          <p:nvPr/>
        </p:nvSpPr>
        <p:spPr bwMode="auto">
          <a:xfrm>
            <a:off x="2057400" y="4230688"/>
            <a:ext cx="6400800" cy="2246312"/>
          </a:xfrm>
          <a:prstGeom prst="rect">
            <a:avLst/>
          </a:prstGeom>
          <a:noFill/>
          <a:ln w="9525">
            <a:noFill/>
            <a:miter lim="800000"/>
            <a:headEnd/>
            <a:tailEnd/>
          </a:ln>
        </p:spPr>
        <p:txBody>
          <a:bodyPr>
            <a:prstTxWarp prst="textNoShape">
              <a:avLst/>
            </a:prstTxWarp>
            <a:spAutoFit/>
          </a:bodyPr>
          <a:lstStyle/>
          <a:p>
            <a:r>
              <a:rPr lang="en-US" sz="2000">
                <a:solidFill>
                  <a:srgbClr val="0000FF"/>
                </a:solidFill>
                <a:latin typeface="Times New Roman" charset="0"/>
              </a:rPr>
              <a:t>Aug 21 1914 Eclipse:- war breaks out week of eclipse!</a:t>
            </a:r>
          </a:p>
          <a:p>
            <a:pPr lvl="1">
              <a:buFont typeface="Arial" charset="0"/>
              <a:buChar char="•"/>
            </a:pPr>
            <a:r>
              <a:rPr lang="en-US" sz="2000">
                <a:solidFill>
                  <a:srgbClr val="0000FF"/>
                </a:solidFill>
                <a:latin typeface="Times New Roman" charset="0"/>
              </a:rPr>
              <a:t> Campbell’s equipment in Russia impounded</a:t>
            </a:r>
          </a:p>
          <a:p>
            <a:pPr lvl="1">
              <a:buFont typeface="Arial" charset="0"/>
              <a:buChar char="•"/>
            </a:pPr>
            <a:r>
              <a:rPr lang="en-US" sz="2000">
                <a:solidFill>
                  <a:srgbClr val="0000FF"/>
                </a:solidFill>
                <a:latin typeface="Times New Roman" charset="0"/>
              </a:rPr>
              <a:t> Findlay-Freundlich arrested in Turkey</a:t>
            </a:r>
          </a:p>
          <a:p>
            <a:pPr>
              <a:buFont typeface="Arial" charset="0"/>
              <a:buChar char="•"/>
            </a:pPr>
            <a:endParaRPr lang="en-US" sz="2000">
              <a:solidFill>
                <a:srgbClr val="0000FF"/>
              </a:solidFill>
              <a:latin typeface="Times New Roman" charset="0"/>
            </a:endParaRPr>
          </a:p>
          <a:p>
            <a:r>
              <a:rPr lang="en-US" sz="2000">
                <a:solidFill>
                  <a:srgbClr val="0000FF"/>
                </a:solidFill>
                <a:latin typeface="Times New Roman" charset="0"/>
              </a:rPr>
              <a:t>June 8 1918 Eclipse</a:t>
            </a:r>
          </a:p>
          <a:p>
            <a:pPr lvl="1">
              <a:buFont typeface="Arial" charset="0"/>
              <a:buChar char="•"/>
            </a:pPr>
            <a:r>
              <a:rPr lang="en-US" sz="2000">
                <a:solidFill>
                  <a:srgbClr val="0000FF"/>
                </a:solidFill>
                <a:latin typeface="Times New Roman" charset="0"/>
              </a:rPr>
              <a:t> Campbell clouded out in Washington State</a:t>
            </a:r>
          </a:p>
          <a:p>
            <a:endParaRPr lang="en-US" sz="2000">
              <a:latin typeface="Times New Roman"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2" descr="eclipse1"/>
          <p:cNvPicPr>
            <a:picLocks noChangeAspect="1" noChangeArrowheads="1"/>
          </p:cNvPicPr>
          <p:nvPr/>
        </p:nvPicPr>
        <p:blipFill>
          <a:blip r:embed="rId3"/>
          <a:srcRect/>
          <a:stretch>
            <a:fillRect/>
          </a:stretch>
        </p:blipFill>
        <p:spPr bwMode="auto">
          <a:xfrm>
            <a:off x="76200" y="1639888"/>
            <a:ext cx="5867400" cy="3998912"/>
          </a:xfrm>
          <a:prstGeom prst="rect">
            <a:avLst/>
          </a:prstGeom>
          <a:noFill/>
          <a:ln w="9525">
            <a:noFill/>
            <a:miter lim="800000"/>
            <a:headEnd/>
            <a:tailEnd/>
          </a:ln>
        </p:spPr>
      </p:pic>
      <p:sp>
        <p:nvSpPr>
          <p:cNvPr id="57347" name="Text Box 3"/>
          <p:cNvSpPr txBox="1">
            <a:spLocks noChangeArrowheads="1"/>
          </p:cNvSpPr>
          <p:nvPr/>
        </p:nvSpPr>
        <p:spPr bwMode="auto">
          <a:xfrm>
            <a:off x="1066800" y="381000"/>
            <a:ext cx="6781800" cy="519113"/>
          </a:xfrm>
          <a:prstGeom prst="rect">
            <a:avLst/>
          </a:prstGeom>
          <a:noFill/>
          <a:ln w="9525">
            <a:noFill/>
            <a:miter lim="800000"/>
            <a:headEnd/>
            <a:tailEnd/>
          </a:ln>
        </p:spPr>
        <p:txBody>
          <a:bodyPr>
            <a:prstTxWarp prst="textNoShape">
              <a:avLst/>
            </a:prstTxWarp>
            <a:spAutoFit/>
          </a:bodyPr>
          <a:lstStyle/>
          <a:p>
            <a:pPr algn="ctr">
              <a:spcBef>
                <a:spcPct val="50000"/>
              </a:spcBef>
            </a:pPr>
            <a:endParaRPr lang="en-GB" sz="2800" b="1">
              <a:latin typeface="Times New Roman" charset="0"/>
            </a:endParaRPr>
          </a:p>
        </p:txBody>
      </p:sp>
      <p:pic>
        <p:nvPicPr>
          <p:cNvPr id="57348" name="Picture 4" descr="eclipse5"/>
          <p:cNvPicPr>
            <a:picLocks noChangeAspect="1" noChangeArrowheads="1"/>
          </p:cNvPicPr>
          <p:nvPr/>
        </p:nvPicPr>
        <p:blipFill>
          <a:blip r:embed="rId4"/>
          <a:srcRect/>
          <a:stretch>
            <a:fillRect/>
          </a:stretch>
        </p:blipFill>
        <p:spPr bwMode="auto">
          <a:xfrm>
            <a:off x="5907088" y="1600200"/>
            <a:ext cx="3008312" cy="3962400"/>
          </a:xfrm>
          <a:prstGeom prst="rect">
            <a:avLst/>
          </a:prstGeom>
          <a:noFill/>
          <a:ln w="9525">
            <a:noFill/>
            <a:miter lim="800000"/>
            <a:headEnd/>
            <a:tailEnd/>
          </a:ln>
        </p:spPr>
      </p:pic>
      <p:sp>
        <p:nvSpPr>
          <p:cNvPr id="57349" name="Text Box 5"/>
          <p:cNvSpPr txBox="1">
            <a:spLocks noChangeArrowheads="1"/>
          </p:cNvSpPr>
          <p:nvPr/>
        </p:nvSpPr>
        <p:spPr bwMode="auto">
          <a:xfrm>
            <a:off x="838200" y="762000"/>
            <a:ext cx="7924800" cy="862013"/>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latin typeface="Times New Roman" charset="0"/>
              </a:rPr>
              <a:t>Remarkable opportunity as Sun is in the rich Hyades star cluster </a:t>
            </a:r>
          </a:p>
          <a:p>
            <a:pPr>
              <a:spcBef>
                <a:spcPct val="50000"/>
              </a:spcBef>
            </a:pPr>
            <a:r>
              <a:rPr lang="en-US" sz="2000" b="1">
                <a:latin typeface="Times New Roman" charset="0"/>
              </a:rPr>
              <a:t>British send two expeditions to Sobral, Brazil and Principe, W Africa</a:t>
            </a:r>
          </a:p>
        </p:txBody>
      </p:sp>
      <p:sp>
        <p:nvSpPr>
          <p:cNvPr id="57350" name="Line 7"/>
          <p:cNvSpPr>
            <a:spLocks noChangeShapeType="1"/>
          </p:cNvSpPr>
          <p:nvPr/>
        </p:nvSpPr>
        <p:spPr bwMode="auto">
          <a:xfrm flipH="1" flipV="1">
            <a:off x="7848600" y="3048000"/>
            <a:ext cx="381000" cy="152400"/>
          </a:xfrm>
          <a:prstGeom prst="line">
            <a:avLst/>
          </a:prstGeom>
          <a:noFill/>
          <a:ln w="63500">
            <a:solidFill>
              <a:srgbClr val="FF0000"/>
            </a:solidFill>
            <a:round/>
            <a:headEnd/>
            <a:tailEnd type="triangle" w="med" len="med"/>
          </a:ln>
        </p:spPr>
        <p:txBody>
          <a:bodyPr>
            <a:prstTxWarp prst="textNoShape">
              <a:avLst/>
            </a:prstTxWarp>
          </a:bodyPr>
          <a:lstStyle/>
          <a:p>
            <a:endParaRPr lang="en-GB"/>
          </a:p>
        </p:txBody>
      </p:sp>
      <p:sp>
        <p:nvSpPr>
          <p:cNvPr id="57351" name="Line 8"/>
          <p:cNvSpPr>
            <a:spLocks noChangeShapeType="1"/>
          </p:cNvSpPr>
          <p:nvPr/>
        </p:nvSpPr>
        <p:spPr bwMode="auto">
          <a:xfrm flipH="1" flipV="1">
            <a:off x="8077200" y="2133600"/>
            <a:ext cx="381000" cy="152400"/>
          </a:xfrm>
          <a:prstGeom prst="line">
            <a:avLst/>
          </a:prstGeom>
          <a:noFill/>
          <a:ln w="63500">
            <a:solidFill>
              <a:srgbClr val="FF0000"/>
            </a:solidFill>
            <a:round/>
            <a:headEnd/>
            <a:tailEnd type="triangle" w="med" len="med"/>
          </a:ln>
        </p:spPr>
        <p:txBody>
          <a:bodyPr>
            <a:prstTxWarp prst="textNoShape">
              <a:avLst/>
            </a:prstTxWarp>
          </a:bodyPr>
          <a:lstStyle/>
          <a:p>
            <a:endParaRPr lang="en-GB"/>
          </a:p>
        </p:txBody>
      </p:sp>
      <p:sp>
        <p:nvSpPr>
          <p:cNvPr id="57352" name="Line 9"/>
          <p:cNvSpPr>
            <a:spLocks noChangeShapeType="1"/>
          </p:cNvSpPr>
          <p:nvPr/>
        </p:nvSpPr>
        <p:spPr bwMode="auto">
          <a:xfrm flipH="1" flipV="1">
            <a:off x="6781800" y="5257800"/>
            <a:ext cx="381000" cy="152400"/>
          </a:xfrm>
          <a:prstGeom prst="line">
            <a:avLst/>
          </a:prstGeom>
          <a:noFill/>
          <a:ln w="63500">
            <a:solidFill>
              <a:srgbClr val="FF0000"/>
            </a:solidFill>
            <a:round/>
            <a:headEnd/>
            <a:tailEnd type="triangle" w="med" len="med"/>
          </a:ln>
        </p:spPr>
        <p:txBody>
          <a:bodyPr>
            <a:prstTxWarp prst="textNoShape">
              <a:avLst/>
            </a:prstTxWarp>
          </a:bodyPr>
          <a:lstStyle/>
          <a:p>
            <a:endParaRPr lang="en-GB"/>
          </a:p>
        </p:txBody>
      </p:sp>
      <p:sp>
        <p:nvSpPr>
          <p:cNvPr id="57353" name="Line 10"/>
          <p:cNvSpPr>
            <a:spLocks noChangeShapeType="1"/>
          </p:cNvSpPr>
          <p:nvPr/>
        </p:nvSpPr>
        <p:spPr bwMode="auto">
          <a:xfrm flipH="1" flipV="1">
            <a:off x="7696200" y="3200400"/>
            <a:ext cx="381000" cy="152400"/>
          </a:xfrm>
          <a:prstGeom prst="line">
            <a:avLst/>
          </a:prstGeom>
          <a:noFill/>
          <a:ln w="63500">
            <a:solidFill>
              <a:srgbClr val="FF0000"/>
            </a:solidFill>
            <a:round/>
            <a:headEnd/>
            <a:tailEnd type="triangle" w="med" len="med"/>
          </a:ln>
        </p:spPr>
        <p:txBody>
          <a:bodyPr>
            <a:prstTxWarp prst="textNoShape">
              <a:avLst/>
            </a:prstTxWarp>
          </a:bodyPr>
          <a:lstStyle/>
          <a:p>
            <a:endParaRPr lang="en-GB"/>
          </a:p>
        </p:txBody>
      </p:sp>
      <p:sp>
        <p:nvSpPr>
          <p:cNvPr id="57354" name="Text Box 11"/>
          <p:cNvSpPr txBox="1">
            <a:spLocks noChangeArrowheads="1"/>
          </p:cNvSpPr>
          <p:nvPr/>
        </p:nvSpPr>
        <p:spPr bwMode="auto">
          <a:xfrm>
            <a:off x="1676400" y="3413125"/>
            <a:ext cx="2209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latin typeface="Times New Roman" charset="0"/>
              </a:rPr>
              <a:t>Path of totality</a:t>
            </a:r>
          </a:p>
        </p:txBody>
      </p:sp>
      <p:sp>
        <p:nvSpPr>
          <p:cNvPr id="57355" name="TextBox 12"/>
          <p:cNvSpPr txBox="1">
            <a:spLocks noChangeArrowheads="1"/>
          </p:cNvSpPr>
          <p:nvPr/>
        </p:nvSpPr>
        <p:spPr bwMode="auto">
          <a:xfrm>
            <a:off x="1676400" y="161925"/>
            <a:ext cx="6019800" cy="523875"/>
          </a:xfrm>
          <a:prstGeom prst="rect">
            <a:avLst/>
          </a:prstGeom>
          <a:noFill/>
          <a:ln w="9525">
            <a:noFill/>
            <a:miter lim="800000"/>
            <a:headEnd/>
            <a:tailEnd/>
          </a:ln>
        </p:spPr>
        <p:txBody>
          <a:bodyPr>
            <a:prstTxWarp prst="textNoShape">
              <a:avLst/>
            </a:prstTxWarp>
            <a:spAutoFit/>
          </a:bodyPr>
          <a:lstStyle/>
          <a:p>
            <a:pPr algn="ctr"/>
            <a:r>
              <a:rPr lang="en-US" sz="2800" b="1">
                <a:solidFill>
                  <a:srgbClr val="000090"/>
                </a:solidFill>
                <a:ea typeface="Arial" charset="0"/>
                <a:cs typeface="Arial" charset="0"/>
              </a:rPr>
              <a:t>Solar Eclipse of 29 May 1919</a:t>
            </a:r>
          </a:p>
        </p:txBody>
      </p:sp>
      <p:sp>
        <p:nvSpPr>
          <p:cNvPr id="57356" name="TextBox 13"/>
          <p:cNvSpPr txBox="1">
            <a:spLocks noChangeArrowheads="1"/>
          </p:cNvSpPr>
          <p:nvPr/>
        </p:nvSpPr>
        <p:spPr bwMode="auto">
          <a:xfrm>
            <a:off x="381000" y="5867400"/>
            <a:ext cx="8382000" cy="1016000"/>
          </a:xfrm>
          <a:prstGeom prst="rect">
            <a:avLst/>
          </a:prstGeom>
          <a:noFill/>
          <a:ln w="9525">
            <a:noFill/>
            <a:miter lim="800000"/>
            <a:headEnd/>
            <a:tailEnd/>
          </a:ln>
        </p:spPr>
        <p:txBody>
          <a:bodyPr>
            <a:prstTxWarp prst="textNoShape">
              <a:avLst/>
            </a:prstTxWarp>
            <a:spAutoFit/>
          </a:bodyPr>
          <a:lstStyle/>
          <a:p>
            <a:r>
              <a:rPr lang="en-US" sz="2000">
                <a:solidFill>
                  <a:srgbClr val="FF0000"/>
                </a:solidFill>
                <a:latin typeface="Times New Roman" charset="0"/>
              </a:rPr>
              <a:t>Frank Dyson (Astronomer Royal) recognizes the opportunity</a:t>
            </a:r>
          </a:p>
          <a:p>
            <a:r>
              <a:rPr lang="en-US" sz="2000">
                <a:solidFill>
                  <a:srgbClr val="FF0000"/>
                </a:solidFill>
                <a:latin typeface="Times New Roman" charset="0"/>
              </a:rPr>
              <a:t>Eddington is however driving force as he is inspired by Einstein’s theory</a:t>
            </a:r>
          </a:p>
          <a:p>
            <a:r>
              <a:rPr lang="en-US" sz="2000">
                <a:solidFill>
                  <a:srgbClr val="FF0000"/>
                </a:solidFill>
                <a:latin typeface="Times New Roman" charset="0"/>
              </a:rPr>
              <a:t>Eddington leads expedition by going to Principe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4" name="Picture 3" descr="eddington"/>
          <p:cNvPicPr>
            <a:picLocks noChangeAspect="1" noChangeArrowheads="1"/>
          </p:cNvPicPr>
          <p:nvPr/>
        </p:nvPicPr>
        <p:blipFill>
          <a:blip r:embed="rId3"/>
          <a:srcRect/>
          <a:stretch>
            <a:fillRect/>
          </a:stretch>
        </p:blipFill>
        <p:spPr bwMode="auto">
          <a:xfrm>
            <a:off x="5257800" y="1447800"/>
            <a:ext cx="3581400" cy="4722813"/>
          </a:xfrm>
          <a:prstGeom prst="rect">
            <a:avLst/>
          </a:prstGeom>
          <a:noFill/>
          <a:ln w="9525">
            <a:noFill/>
            <a:miter lim="800000"/>
            <a:headEnd/>
            <a:tailEnd/>
          </a:ln>
        </p:spPr>
      </p:pic>
      <p:sp>
        <p:nvSpPr>
          <p:cNvPr id="59395" name="Text Box 4"/>
          <p:cNvSpPr txBox="1">
            <a:spLocks noChangeArrowheads="1"/>
          </p:cNvSpPr>
          <p:nvPr/>
        </p:nvSpPr>
        <p:spPr bwMode="auto">
          <a:xfrm>
            <a:off x="1295400" y="381000"/>
            <a:ext cx="7010400" cy="519113"/>
          </a:xfrm>
          <a:prstGeom prst="rect">
            <a:avLst/>
          </a:prstGeom>
          <a:noFill/>
          <a:ln w="9525">
            <a:noFill/>
            <a:miter lim="800000"/>
            <a:headEnd/>
            <a:tailEnd/>
          </a:ln>
        </p:spPr>
        <p:txBody>
          <a:bodyPr>
            <a:prstTxWarp prst="textNoShape">
              <a:avLst/>
            </a:prstTxWarp>
            <a:spAutoFit/>
          </a:bodyPr>
          <a:lstStyle/>
          <a:p>
            <a:pPr>
              <a:spcBef>
                <a:spcPct val="50000"/>
              </a:spcBef>
            </a:pPr>
            <a:endParaRPr lang="en-GB" sz="2800" b="1">
              <a:latin typeface="Times New Roman" charset="0"/>
            </a:endParaRPr>
          </a:p>
        </p:txBody>
      </p:sp>
      <p:sp>
        <p:nvSpPr>
          <p:cNvPr id="59396" name="Rectangle 6"/>
          <p:cNvSpPr>
            <a:spLocks noGrp="1" noChangeArrowheads="1"/>
          </p:cNvSpPr>
          <p:nvPr>
            <p:ph type="title" idx="4294967295"/>
          </p:nvPr>
        </p:nvSpPr>
        <p:spPr>
          <a:xfrm>
            <a:off x="685800" y="228600"/>
            <a:ext cx="7772400" cy="533400"/>
          </a:xfrm>
        </p:spPr>
        <p:txBody>
          <a:bodyPr/>
          <a:lstStyle/>
          <a:p>
            <a:pPr eaLnBrk="1" hangingPunct="1"/>
            <a:r>
              <a:rPr lang="en-US" sz="2800" b="1">
                <a:solidFill>
                  <a:srgbClr val="000090"/>
                </a:solidFill>
                <a:latin typeface="Arial" charset="0"/>
                <a:ea typeface="Arial" charset="0"/>
                <a:cs typeface="Arial" charset="0"/>
              </a:rPr>
              <a:t>The unexpected hero: Arthur Eddington</a:t>
            </a:r>
            <a:endParaRPr lang="en-US">
              <a:solidFill>
                <a:srgbClr val="000090"/>
              </a:solidFill>
              <a:latin typeface="Arial" charset="0"/>
              <a:ea typeface="Arial" charset="0"/>
              <a:cs typeface="Arial" charset="0"/>
            </a:endParaRPr>
          </a:p>
        </p:txBody>
      </p:sp>
      <p:sp>
        <p:nvSpPr>
          <p:cNvPr id="59397" name="TextBox 5"/>
          <p:cNvSpPr txBox="1">
            <a:spLocks noChangeArrowheads="1"/>
          </p:cNvSpPr>
          <p:nvPr/>
        </p:nvSpPr>
        <p:spPr bwMode="auto">
          <a:xfrm>
            <a:off x="381000" y="1619250"/>
            <a:ext cx="4419600" cy="4400550"/>
          </a:xfrm>
          <a:prstGeom prst="rect">
            <a:avLst/>
          </a:prstGeom>
          <a:noFill/>
          <a:ln w="9525">
            <a:noFill/>
            <a:miter lim="800000"/>
            <a:headEnd/>
            <a:tailEnd/>
          </a:ln>
        </p:spPr>
        <p:txBody>
          <a:bodyPr>
            <a:prstTxWarp prst="textNoShape">
              <a:avLst/>
            </a:prstTxWarp>
            <a:spAutoFit/>
          </a:bodyPr>
          <a:lstStyle/>
          <a:p>
            <a:r>
              <a:rPr lang="en-US" sz="2000">
                <a:latin typeface="Times New Roman" charset="0"/>
              </a:rPr>
              <a:t>When the eclipse expedition is planned, Britain is at war with Germany</a:t>
            </a:r>
          </a:p>
          <a:p>
            <a:endParaRPr lang="en-US" sz="2000">
              <a:latin typeface="Times New Roman" charset="0"/>
            </a:endParaRPr>
          </a:p>
          <a:p>
            <a:r>
              <a:rPr lang="en-US" sz="2000">
                <a:latin typeface="Times New Roman" charset="0"/>
              </a:rPr>
              <a:t>Contact between Eddington and Einstein would be a `treasonable act’</a:t>
            </a:r>
          </a:p>
          <a:p>
            <a:endParaRPr lang="en-US" sz="2000">
              <a:latin typeface="Times New Roman" charset="0"/>
            </a:endParaRPr>
          </a:p>
          <a:p>
            <a:r>
              <a:rPr lang="en-US" sz="2000">
                <a:latin typeface="Times New Roman" charset="0"/>
              </a:rPr>
              <a:t>Eddington learns of GR via de Sitter and is inspired to verify or disprove it</a:t>
            </a:r>
          </a:p>
          <a:p>
            <a:endParaRPr lang="en-US" sz="2000">
              <a:latin typeface="Times New Roman" charset="0"/>
            </a:endParaRPr>
          </a:p>
          <a:p>
            <a:r>
              <a:rPr lang="en-US" sz="2000">
                <a:latin typeface="Times New Roman" charset="0"/>
              </a:rPr>
              <a:t>Eddington is a pacifist and a Quaker and is only rescued from military service by leading the expedition</a:t>
            </a:r>
          </a:p>
          <a:p>
            <a:endParaRPr lang="en-US" sz="2000">
              <a:latin typeface="Times New Roman" charset="0"/>
            </a:endParaRPr>
          </a:p>
          <a:p>
            <a:r>
              <a:rPr lang="en-US" sz="2000">
                <a:latin typeface="Times New Roman" charset="0"/>
              </a:rPr>
              <a:t>The war ends 6 months before the eclipse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Content Placeholder 3" descr="Hyades.gif"/>
          <p:cNvPicPr>
            <a:picLocks noChangeAspect="1"/>
          </p:cNvPicPr>
          <p:nvPr/>
        </p:nvPicPr>
        <p:blipFill>
          <a:blip r:embed="rId2"/>
          <a:srcRect l="-23" r="4243"/>
          <a:stretch>
            <a:fillRect/>
          </a:stretch>
        </p:blipFill>
        <p:spPr bwMode="auto">
          <a:xfrm flipH="1">
            <a:off x="0" y="0"/>
            <a:ext cx="9144000" cy="6858000"/>
          </a:xfrm>
          <a:prstGeom prst="rect">
            <a:avLst/>
          </a:prstGeom>
          <a:noFill/>
          <a:ln w="9525">
            <a:noFill/>
            <a:miter lim="800000"/>
            <a:headEnd/>
            <a:tailEnd/>
          </a:ln>
        </p:spPr>
      </p:pic>
      <p:pic>
        <p:nvPicPr>
          <p:cNvPr id="4" name="Picture 3" descr="PathOf1919Eclipse.png"/>
          <p:cNvPicPr>
            <a:picLocks noChangeAspect="1"/>
          </p:cNvPicPr>
          <p:nvPr/>
        </p:nvPicPr>
        <p:blipFill>
          <a:blip r:embed="rId3"/>
          <a:srcRect/>
          <a:stretch>
            <a:fillRect/>
          </a:stretch>
        </p:blipFill>
        <p:spPr bwMode="auto">
          <a:xfrm>
            <a:off x="1905000" y="609600"/>
            <a:ext cx="5395913" cy="5410200"/>
          </a:xfrm>
          <a:prstGeom prst="rect">
            <a:avLst/>
          </a:prstGeom>
          <a:noFill/>
          <a:ln w="9525">
            <a:noFill/>
            <a:miter lim="800000"/>
            <a:headEnd/>
            <a:tailEnd/>
          </a:ln>
        </p:spPr>
      </p:pic>
      <p:pic>
        <p:nvPicPr>
          <p:cNvPr id="61444" name="Picture 6" descr="einstein.png"/>
          <p:cNvPicPr>
            <a:picLocks noChangeAspect="1"/>
          </p:cNvPicPr>
          <p:nvPr/>
        </p:nvPicPr>
        <p:blipFill>
          <a:blip r:embed="rId4"/>
          <a:srcRect/>
          <a:stretch>
            <a:fillRect/>
          </a:stretch>
        </p:blipFill>
        <p:spPr bwMode="auto">
          <a:xfrm>
            <a:off x="-7938" y="3048000"/>
            <a:ext cx="4046538" cy="3810000"/>
          </a:xfrm>
          <a:prstGeom prst="rect">
            <a:avLst/>
          </a:prstGeom>
          <a:noFill/>
          <a:ln w="9525">
            <a:noFill/>
            <a:miter lim="800000"/>
            <a:headEnd/>
            <a:tailEnd/>
          </a:ln>
        </p:spPr>
      </p:pic>
      <p:sp>
        <p:nvSpPr>
          <p:cNvPr id="61445" name="Title 1"/>
          <p:cNvSpPr>
            <a:spLocks noGrp="1"/>
          </p:cNvSpPr>
          <p:nvPr>
            <p:ph type="ctrTitle"/>
          </p:nvPr>
        </p:nvSpPr>
        <p:spPr>
          <a:xfrm>
            <a:off x="0" y="0"/>
            <a:ext cx="9144000" cy="609600"/>
          </a:xfrm>
        </p:spPr>
        <p:txBody>
          <a:bodyPr/>
          <a:lstStyle/>
          <a:p>
            <a:pPr eaLnBrk="1" hangingPunct="1"/>
            <a:r>
              <a:rPr lang="en-GB" sz="2800" b="1" smtClean="0">
                <a:latin typeface="Arial" charset="0"/>
                <a:ea typeface="Arial" charset="0"/>
                <a:cs typeface="Arial" charset="0"/>
              </a:rPr>
              <a:t>BBC Dramatization “Eddington and Einstein”</a:t>
            </a:r>
          </a:p>
        </p:txBody>
      </p:sp>
      <p:pic>
        <p:nvPicPr>
          <p:cNvPr id="61446" name="Picture 8" descr="eddington.png"/>
          <p:cNvPicPr>
            <a:picLocks noChangeAspect="1"/>
          </p:cNvPicPr>
          <p:nvPr/>
        </p:nvPicPr>
        <p:blipFill>
          <a:blip r:embed="rId5"/>
          <a:srcRect/>
          <a:stretch>
            <a:fillRect/>
          </a:stretch>
        </p:blipFill>
        <p:spPr bwMode="auto">
          <a:xfrm>
            <a:off x="6426200" y="3278188"/>
            <a:ext cx="2717800" cy="3579812"/>
          </a:xfrm>
          <a:prstGeom prst="rect">
            <a:avLst/>
          </a:prstGeom>
          <a:noFill/>
          <a:ln w="9525">
            <a:noFill/>
            <a:miter lim="800000"/>
            <a:headEnd/>
            <a:tailEnd/>
          </a:ln>
        </p:spPr>
      </p:pic>
      <p:pic>
        <p:nvPicPr>
          <p:cNvPr id="10" name="Picture 9" descr="gollum.png"/>
          <p:cNvPicPr>
            <a:picLocks noChangeAspect="1"/>
          </p:cNvPicPr>
          <p:nvPr/>
        </p:nvPicPr>
        <p:blipFill>
          <a:blip r:embed="rId6"/>
          <a:srcRect/>
          <a:stretch>
            <a:fillRect/>
          </a:stretch>
        </p:blipFill>
        <p:spPr bwMode="auto">
          <a:xfrm>
            <a:off x="0" y="1727200"/>
            <a:ext cx="3556000" cy="5130800"/>
          </a:xfrm>
          <a:prstGeom prst="rect">
            <a:avLst/>
          </a:prstGeom>
          <a:noFill/>
          <a:ln w="9525">
            <a:noFill/>
            <a:miter lim="800000"/>
            <a:headEnd/>
            <a:tailEnd/>
          </a:ln>
        </p:spPr>
      </p:pic>
      <p:pic>
        <p:nvPicPr>
          <p:cNvPr id="11" name="Picture 10" descr="PP30699-Doctor-Who-&amp;-Tardis.png"/>
          <p:cNvPicPr>
            <a:picLocks noChangeAspect="1"/>
          </p:cNvPicPr>
          <p:nvPr/>
        </p:nvPicPr>
        <p:blipFill>
          <a:blip r:embed="rId7"/>
          <a:srcRect r="6662" b="8888"/>
          <a:stretch>
            <a:fillRect/>
          </a:stretch>
        </p:blipFill>
        <p:spPr bwMode="auto">
          <a:xfrm>
            <a:off x="4873625" y="609600"/>
            <a:ext cx="4270375" cy="624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4"/>
                                        </p:tgtEl>
                                      </p:cBhvr>
                                    </p:animEffect>
                                    <p:set>
                                      <p:cBhvr>
                                        <p:cTn id="15"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1143000" y="304800"/>
            <a:ext cx="7315200" cy="523875"/>
          </a:xfrm>
          <a:prstGeom prst="rect">
            <a:avLst/>
          </a:prstGeom>
          <a:noFill/>
          <a:ln w="9525">
            <a:noFill/>
            <a:miter lim="800000"/>
            <a:headEnd/>
            <a:tailEnd/>
          </a:ln>
        </p:spPr>
        <p:txBody>
          <a:bodyPr>
            <a:prstTxWarp prst="textNoShape">
              <a:avLst/>
            </a:prstTxWarp>
            <a:spAutoFit/>
          </a:bodyPr>
          <a:lstStyle/>
          <a:p>
            <a:r>
              <a:rPr lang="en-US" sz="2800" b="1">
                <a:solidFill>
                  <a:srgbClr val="000090"/>
                </a:solidFill>
                <a:ea typeface="Arial" charset="0"/>
                <a:cs typeface="Arial" charset="0"/>
              </a:rPr>
              <a:t>Was Eddington Biased in His Analysis?</a:t>
            </a:r>
          </a:p>
        </p:txBody>
      </p:sp>
      <p:sp>
        <p:nvSpPr>
          <p:cNvPr id="62467" name="TextBox 2"/>
          <p:cNvSpPr txBox="1">
            <a:spLocks noChangeArrowheads="1"/>
          </p:cNvSpPr>
          <p:nvPr/>
        </p:nvSpPr>
        <p:spPr bwMode="auto">
          <a:xfrm>
            <a:off x="381000" y="1143000"/>
            <a:ext cx="8458200" cy="4708525"/>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a:latin typeface="Times New Roman" charset="0"/>
              </a:rPr>
              <a:t> </a:t>
            </a:r>
            <a:r>
              <a:rPr lang="en-US" sz="2000">
                <a:latin typeface="Times New Roman" charset="0"/>
              </a:rPr>
              <a:t>Eddington was clearly inspired by Einstein’s theory</a:t>
            </a:r>
          </a:p>
          <a:p>
            <a:pPr>
              <a:buFont typeface="Arial" charset="0"/>
              <a:buChar char="•"/>
            </a:pPr>
            <a:r>
              <a:rPr lang="en-US" sz="2000">
                <a:latin typeface="Times New Roman" charset="0"/>
              </a:rPr>
              <a:t> He considered his verification of the deflection `the greatest moment’ of his life</a:t>
            </a:r>
          </a:p>
          <a:p>
            <a:pPr>
              <a:buFont typeface="Arial" charset="0"/>
              <a:buChar char="•"/>
            </a:pPr>
            <a:r>
              <a:rPr lang="en-US" sz="2000">
                <a:latin typeface="Times New Roman" charset="0"/>
              </a:rPr>
              <a:t> Yet the deflection results from Sobral and Principe were at first sight discrepant 	and needed careful treatment</a:t>
            </a:r>
          </a:p>
          <a:p>
            <a:pPr>
              <a:buFont typeface="Arial" charset="0"/>
              <a:buChar char="•"/>
            </a:pPr>
            <a:r>
              <a:rPr lang="en-US" sz="2000">
                <a:latin typeface="Times New Roman" charset="0"/>
              </a:rPr>
              <a:t> Some consider he was so sure of the result that he discarded discrepant data so 	as to verify Einstein</a:t>
            </a:r>
          </a:p>
          <a:p>
            <a:pPr>
              <a:buFont typeface="Arial" charset="0"/>
              <a:buChar char="•"/>
            </a:pPr>
            <a:endParaRPr lang="en-US" sz="2000">
              <a:latin typeface="Times New Roman" charset="0"/>
            </a:endParaRPr>
          </a:p>
          <a:p>
            <a:r>
              <a:rPr lang="en-US" sz="2000">
                <a:latin typeface="Times New Roman" charset="0"/>
              </a:rPr>
              <a:t>e.g. John Waller (2002) Fabulous Science “a series of famous scientists whose passion and belief in a theory blinded them to contrary evidence” (including Millikan!)</a:t>
            </a:r>
          </a:p>
          <a:p>
            <a:endParaRPr lang="en-US" sz="2000">
              <a:latin typeface="Times New Roman" charset="0"/>
            </a:endParaRPr>
          </a:p>
          <a:p>
            <a:r>
              <a:rPr lang="en-US" sz="2000">
                <a:solidFill>
                  <a:srgbClr val="0000FF"/>
                </a:solidFill>
                <a:latin typeface="Times New Roman" charset="0"/>
              </a:rPr>
              <a:t>Read Daniel Kennefick’s excellent analysis on astro-ph/0709.0685</a:t>
            </a:r>
          </a:p>
          <a:p>
            <a:r>
              <a:rPr lang="en-US" sz="2000">
                <a:solidFill>
                  <a:srgbClr val="0000FF"/>
                </a:solidFill>
                <a:latin typeface="Times New Roman" charset="0"/>
              </a:rPr>
              <a:t>		(see also Physics Today March 2009 p37)</a:t>
            </a:r>
          </a:p>
          <a:p>
            <a:endParaRPr lang="en-US" sz="2000">
              <a:latin typeface="Times New Roman" charset="0"/>
            </a:endParaRPr>
          </a:p>
          <a:p>
            <a:r>
              <a:rPr lang="en-US" sz="2000" b="1">
                <a:solidFill>
                  <a:srgbClr val="FF0000"/>
                </a:solidFill>
                <a:latin typeface="Times New Roman" charset="0"/>
              </a:rPr>
              <a:t>Conclusion: Eddington was a man of principle and did not fudge his data!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TextBox 1"/>
          <p:cNvSpPr txBox="1">
            <a:spLocks noChangeArrowheads="1"/>
          </p:cNvSpPr>
          <p:nvPr/>
        </p:nvSpPr>
        <p:spPr bwMode="auto">
          <a:xfrm>
            <a:off x="457200" y="304800"/>
            <a:ext cx="8229600" cy="523875"/>
          </a:xfrm>
          <a:prstGeom prst="rect">
            <a:avLst/>
          </a:prstGeom>
          <a:noFill/>
          <a:ln w="9525">
            <a:noFill/>
            <a:miter lim="800000"/>
            <a:headEnd/>
            <a:tailEnd/>
          </a:ln>
        </p:spPr>
        <p:txBody>
          <a:bodyPr>
            <a:prstTxWarp prst="textNoShape">
              <a:avLst/>
            </a:prstTxWarp>
            <a:spAutoFit/>
          </a:bodyPr>
          <a:lstStyle/>
          <a:p>
            <a:pPr algn="ctr"/>
            <a:r>
              <a:rPr lang="en-US" sz="2800" b="1">
                <a:solidFill>
                  <a:srgbClr val="000090"/>
                </a:solidFill>
                <a:ea typeface="Arial" charset="0"/>
                <a:cs typeface="Arial" charset="0"/>
              </a:rPr>
              <a:t>Kennefick’s Case in Support of Eddington</a:t>
            </a:r>
          </a:p>
        </p:txBody>
      </p:sp>
      <p:sp>
        <p:nvSpPr>
          <p:cNvPr id="63491" name="TextBox 2"/>
          <p:cNvSpPr txBox="1">
            <a:spLocks noChangeArrowheads="1"/>
          </p:cNvSpPr>
          <p:nvPr/>
        </p:nvSpPr>
        <p:spPr bwMode="auto">
          <a:xfrm>
            <a:off x="457200" y="1143000"/>
            <a:ext cx="8229600" cy="5632450"/>
          </a:xfrm>
          <a:prstGeom prst="rect">
            <a:avLst/>
          </a:prstGeom>
          <a:noFill/>
          <a:ln w="9525">
            <a:noFill/>
            <a:miter lim="800000"/>
            <a:headEnd/>
            <a:tailEnd/>
          </a:ln>
        </p:spPr>
        <p:txBody>
          <a:bodyPr>
            <a:prstTxWarp prst="textNoShape">
              <a:avLst/>
            </a:prstTxWarp>
            <a:spAutoFit/>
          </a:bodyPr>
          <a:lstStyle/>
          <a:p>
            <a:r>
              <a:rPr lang="en-US" sz="2000">
                <a:solidFill>
                  <a:srgbClr val="FF0000"/>
                </a:solidFill>
                <a:latin typeface="Times New Roman" charset="0"/>
              </a:rPr>
              <a:t>Principe : Eddington &amp; Cottingham</a:t>
            </a:r>
            <a:r>
              <a:rPr lang="en-US" sz="2000">
                <a:latin typeface="Times New Roman" charset="0"/>
              </a:rPr>
              <a:t>: </a:t>
            </a:r>
          </a:p>
          <a:p>
            <a:r>
              <a:rPr lang="en-US" sz="2000">
                <a:latin typeface="Times New Roman" charset="0"/>
              </a:rPr>
              <a:t>		   </a:t>
            </a:r>
            <a:r>
              <a:rPr lang="en-US" sz="2000" u="sng">
                <a:latin typeface="Times New Roman" charset="0"/>
              </a:rPr>
              <a:t>Astrograph:</a:t>
            </a:r>
            <a:r>
              <a:rPr lang="en-US" sz="2000">
                <a:latin typeface="Times New Roman" charset="0"/>
              </a:rPr>
              <a:t> only 2 plates, 5 stars on each</a:t>
            </a:r>
          </a:p>
          <a:p>
            <a:r>
              <a:rPr lang="en-US" sz="2000">
                <a:latin typeface="Times New Roman" charset="0"/>
              </a:rPr>
              <a:t>		   Comparison plates taken at Oxford in February 1919</a:t>
            </a:r>
          </a:p>
          <a:p>
            <a:r>
              <a:rPr lang="en-US" sz="2000">
                <a:latin typeface="Times New Roman" charset="0"/>
              </a:rPr>
              <a:t>		    Analysis gave     =   1.61 ± 0.30 arcsec   </a:t>
            </a:r>
          </a:p>
          <a:p>
            <a:r>
              <a:rPr lang="en-US" sz="2000">
                <a:solidFill>
                  <a:srgbClr val="FF0000"/>
                </a:solidFill>
                <a:latin typeface="Times New Roman" charset="0"/>
              </a:rPr>
              <a:t>Sobral:    Crommelin &amp; Davidson</a:t>
            </a:r>
          </a:p>
          <a:p>
            <a:r>
              <a:rPr lang="en-US" sz="2000">
                <a:latin typeface="Times New Roman" charset="0"/>
              </a:rPr>
              <a:t>		</a:t>
            </a:r>
            <a:r>
              <a:rPr lang="en-US" sz="2000" u="sng">
                <a:latin typeface="Times New Roman" charset="0"/>
              </a:rPr>
              <a:t>   Astrograph</a:t>
            </a:r>
            <a:r>
              <a:rPr lang="en-US" sz="2000">
                <a:latin typeface="Times New Roman" charset="0"/>
              </a:rPr>
              <a:t>: several plates, 12 stars on each but out of focus!</a:t>
            </a:r>
          </a:p>
          <a:p>
            <a:r>
              <a:rPr lang="en-US" sz="2000">
                <a:latin typeface="Times New Roman" charset="0"/>
              </a:rPr>
              <a:t>                Comparison plates taken later in situ</a:t>
            </a:r>
          </a:p>
          <a:p>
            <a:r>
              <a:rPr lang="en-US" sz="2000">
                <a:latin typeface="Times New Roman" charset="0"/>
              </a:rPr>
              <a:t>                 Analysis gave      = 0.93 ± ? arcsec</a:t>
            </a:r>
          </a:p>
          <a:p>
            <a:r>
              <a:rPr lang="en-US" sz="2000" u="sng">
                <a:latin typeface="Times New Roman" charset="0"/>
              </a:rPr>
              <a:t> </a:t>
            </a:r>
            <a:r>
              <a:rPr lang="en-US" sz="2000">
                <a:latin typeface="Times New Roman" charset="0"/>
              </a:rPr>
              <a:t>                </a:t>
            </a:r>
            <a:r>
              <a:rPr lang="en-US" sz="2000" u="sng">
                <a:latin typeface="Times New Roman" charset="0"/>
              </a:rPr>
              <a:t>4-inch lens: </a:t>
            </a:r>
            <a:r>
              <a:rPr lang="en-US" sz="2000">
                <a:latin typeface="Times New Roman" charset="0"/>
              </a:rPr>
              <a:t>much smaller field but in focus</a:t>
            </a:r>
          </a:p>
          <a:p>
            <a:r>
              <a:rPr lang="en-US" sz="2000">
                <a:latin typeface="Times New Roman" charset="0"/>
              </a:rPr>
              <a:t>                 Comparison plates taken later in situ</a:t>
            </a:r>
          </a:p>
          <a:p>
            <a:r>
              <a:rPr lang="en-US" sz="2000">
                <a:latin typeface="Times New Roman" charset="0"/>
              </a:rPr>
              <a:t>                 Analysis gave      = 1.90 ± 0.11 arcsec</a:t>
            </a:r>
          </a:p>
          <a:p>
            <a:endParaRPr lang="en-US" sz="2000">
              <a:latin typeface="Times New Roman" charset="0"/>
            </a:endParaRPr>
          </a:p>
          <a:p>
            <a:r>
              <a:rPr lang="en-US" sz="2000">
                <a:latin typeface="Times New Roman" charset="0"/>
              </a:rPr>
              <a:t>Some argue Eddington discarded the Sobral astrograph to match GR prediction</a:t>
            </a:r>
          </a:p>
          <a:p>
            <a:r>
              <a:rPr lang="en-US" sz="2000">
                <a:latin typeface="Times New Roman" charset="0"/>
              </a:rPr>
              <a:t>Actually it was not Eddington but Dyson who discarded those data</a:t>
            </a:r>
          </a:p>
          <a:p>
            <a:r>
              <a:rPr lang="en-US" sz="2000">
                <a:latin typeface="Times New Roman" charset="0"/>
              </a:rPr>
              <a:t>Dyson did a further analysis of the Sobral astrograph assuming focus change 	did not affect the plate scale and got      = 1.52 arcsec</a:t>
            </a:r>
          </a:p>
          <a:p>
            <a:endParaRPr lang="en-US" sz="2000">
              <a:latin typeface="Times New Roman" charset="0"/>
            </a:endParaRPr>
          </a:p>
          <a:p>
            <a:r>
              <a:rPr lang="en-US" sz="2000">
                <a:latin typeface="Times New Roman" charset="0"/>
              </a:rPr>
              <a:t>1979: Sobral plates were re-measured via machine:      = 1.55 ± 0.32 arcsec </a:t>
            </a:r>
          </a:p>
        </p:txBody>
      </p:sp>
      <p:pic>
        <p:nvPicPr>
          <p:cNvPr id="63492" name="Picture 5" descr="latex-image-1.pdf"/>
          <p:cNvPicPr>
            <a:picLocks noChangeAspect="1"/>
          </p:cNvPicPr>
          <p:nvPr/>
        </p:nvPicPr>
        <p:blipFill>
          <a:blip r:embed="rId2"/>
          <a:srcRect/>
          <a:stretch>
            <a:fillRect/>
          </a:stretch>
        </p:blipFill>
        <p:spPr bwMode="auto">
          <a:xfrm>
            <a:off x="3182938" y="2132013"/>
            <a:ext cx="165100" cy="241300"/>
          </a:xfrm>
          <a:prstGeom prst="rect">
            <a:avLst/>
          </a:prstGeom>
          <a:noFill/>
          <a:ln w="9525">
            <a:noFill/>
            <a:miter lim="800000"/>
            <a:headEnd/>
            <a:tailEnd/>
          </a:ln>
        </p:spPr>
      </p:pic>
      <p:pic>
        <p:nvPicPr>
          <p:cNvPr id="63493" name="Picture 6" descr="latex-image-1.pdf"/>
          <p:cNvPicPr>
            <a:picLocks noChangeAspect="1"/>
          </p:cNvPicPr>
          <p:nvPr/>
        </p:nvPicPr>
        <p:blipFill>
          <a:blip r:embed="rId2"/>
          <a:srcRect/>
          <a:stretch>
            <a:fillRect/>
          </a:stretch>
        </p:blipFill>
        <p:spPr bwMode="auto">
          <a:xfrm>
            <a:off x="3152775" y="3325813"/>
            <a:ext cx="165100" cy="241300"/>
          </a:xfrm>
          <a:prstGeom prst="rect">
            <a:avLst/>
          </a:prstGeom>
          <a:noFill/>
          <a:ln w="9525">
            <a:noFill/>
            <a:miter lim="800000"/>
            <a:headEnd/>
            <a:tailEnd/>
          </a:ln>
        </p:spPr>
      </p:pic>
      <p:pic>
        <p:nvPicPr>
          <p:cNvPr id="63494" name="Picture 7" descr="latex-image-1.pdf"/>
          <p:cNvPicPr>
            <a:picLocks noChangeAspect="1"/>
          </p:cNvPicPr>
          <p:nvPr/>
        </p:nvPicPr>
        <p:blipFill>
          <a:blip r:embed="rId2"/>
          <a:srcRect/>
          <a:stretch>
            <a:fillRect/>
          </a:stretch>
        </p:blipFill>
        <p:spPr bwMode="auto">
          <a:xfrm>
            <a:off x="3168650" y="4264025"/>
            <a:ext cx="165100" cy="241300"/>
          </a:xfrm>
          <a:prstGeom prst="rect">
            <a:avLst/>
          </a:prstGeom>
          <a:noFill/>
          <a:ln w="9525">
            <a:noFill/>
            <a:miter lim="800000"/>
            <a:headEnd/>
            <a:tailEnd/>
          </a:ln>
        </p:spPr>
      </p:pic>
      <p:pic>
        <p:nvPicPr>
          <p:cNvPr id="63495" name="Picture 9" descr="latex-image-1.pdf"/>
          <p:cNvPicPr>
            <a:picLocks noChangeAspect="1"/>
          </p:cNvPicPr>
          <p:nvPr/>
        </p:nvPicPr>
        <p:blipFill>
          <a:blip r:embed="rId2"/>
          <a:srcRect/>
          <a:stretch>
            <a:fillRect/>
          </a:stretch>
        </p:blipFill>
        <p:spPr bwMode="auto">
          <a:xfrm>
            <a:off x="5943600" y="6410325"/>
            <a:ext cx="165100" cy="241300"/>
          </a:xfrm>
          <a:prstGeom prst="rect">
            <a:avLst/>
          </a:prstGeom>
          <a:noFill/>
          <a:ln w="9525">
            <a:noFill/>
            <a:miter lim="800000"/>
            <a:headEnd/>
            <a:tailEnd/>
          </a:ln>
        </p:spPr>
      </p:pic>
      <p:sp>
        <p:nvSpPr>
          <p:cNvPr id="9" name="Rectangle 8"/>
          <p:cNvSpPr/>
          <p:nvPr/>
        </p:nvSpPr>
        <p:spPr>
          <a:xfrm>
            <a:off x="3152775" y="2132013"/>
            <a:ext cx="2562225" cy="30638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3048000" y="3351213"/>
            <a:ext cx="2562225" cy="30638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3048000" y="4265613"/>
            <a:ext cx="2562225" cy="30638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3499" name="Picture 7" descr="latex-image-1.pdf"/>
          <p:cNvPicPr>
            <a:picLocks noChangeAspect="1"/>
          </p:cNvPicPr>
          <p:nvPr/>
        </p:nvPicPr>
        <p:blipFill>
          <a:blip r:embed="rId2"/>
          <a:srcRect/>
          <a:stretch>
            <a:fillRect/>
          </a:stretch>
        </p:blipFill>
        <p:spPr bwMode="auto">
          <a:xfrm>
            <a:off x="4800600" y="5791200"/>
            <a:ext cx="165100" cy="24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Content Placeholder 3" descr="Snapshot 2009-03-05 20-46-13.png"/>
          <p:cNvPicPr>
            <a:picLocks noChangeAspect="1"/>
          </p:cNvPicPr>
          <p:nvPr/>
        </p:nvPicPr>
        <p:blipFill>
          <a:blip r:embed="rId2"/>
          <a:srcRect l="-130" r="9903"/>
          <a:stretch>
            <a:fillRect/>
          </a:stretch>
        </p:blipFill>
        <p:spPr bwMode="auto">
          <a:xfrm>
            <a:off x="0" y="0"/>
            <a:ext cx="9144000" cy="6858000"/>
          </a:xfrm>
          <a:prstGeom prst="rect">
            <a:avLst/>
          </a:prstGeom>
          <a:noFill/>
          <a:ln w="9525">
            <a:noFill/>
            <a:miter lim="800000"/>
            <a:headEnd/>
            <a:tailEnd/>
          </a:ln>
        </p:spPr>
      </p:pic>
      <p:sp>
        <p:nvSpPr>
          <p:cNvPr id="64515" name="Title 1"/>
          <p:cNvSpPr>
            <a:spLocks noGrp="1"/>
          </p:cNvSpPr>
          <p:nvPr>
            <p:ph type="title"/>
          </p:nvPr>
        </p:nvSpPr>
        <p:spPr/>
        <p:txBody>
          <a:bodyPr/>
          <a:lstStyle/>
          <a:p>
            <a:pPr eaLnBrk="1" hangingPunct="1"/>
            <a:endParaRPr lang="en-GB">
              <a:ea typeface="ＭＳ Ｐゴシック" charset="-128"/>
              <a:cs typeface="ＭＳ Ｐゴシック" charset="-128"/>
            </a:endParaRPr>
          </a:p>
        </p:txBody>
      </p:sp>
      <p:pic>
        <p:nvPicPr>
          <p:cNvPr id="5" name="Picture 4" descr="Snapshot 2009-03-05 20-45-17.png"/>
          <p:cNvPicPr>
            <a:picLocks noChangeAspect="1"/>
          </p:cNvPicPr>
          <p:nvPr/>
        </p:nvPicPr>
        <p:blipFill>
          <a:blip r:embed="rId3"/>
          <a:stretch>
            <a:fillRect/>
          </a:stretch>
        </p:blipFill>
        <p:spPr>
          <a:xfrm>
            <a:off x="2286000" y="990600"/>
            <a:ext cx="5593292" cy="5715000"/>
          </a:xfrm>
          <a:prstGeom prst="rect">
            <a:avLst/>
          </a:prstGeom>
          <a:effectLst>
            <a:glow rad="228600">
              <a:srgbClr val="5360D5">
                <a:alpha val="75000"/>
              </a:srgb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242</TotalTime>
  <Words>882</Words>
  <Application>Microsoft Macintosh PowerPoint</Application>
  <PresentationFormat>On-screen Show (4:3)</PresentationFormat>
  <Paragraphs>80</Paragraphs>
  <Slides>26</Slides>
  <Notes>3</Notes>
  <HiddenSlides>0</HiddenSlides>
  <MMClips>0</MMClips>
  <ScaleCrop>false</ScaleCrop>
  <HeadingPairs>
    <vt:vector size="8" baseType="variant">
      <vt:variant>
        <vt:lpstr>Fonts Used</vt:lpstr>
      </vt:variant>
      <vt:variant>
        <vt:i4>4</vt:i4>
      </vt:variant>
      <vt:variant>
        <vt:lpstr>Design Template</vt:lpstr>
      </vt:variant>
      <vt:variant>
        <vt:i4>4</vt:i4>
      </vt:variant>
      <vt:variant>
        <vt:lpstr>Links</vt:lpstr>
      </vt:variant>
      <vt:variant>
        <vt:i4>1</vt:i4>
      </vt:variant>
      <vt:variant>
        <vt:lpstr>Slide Titles</vt:lpstr>
      </vt:variant>
      <vt:variant>
        <vt:i4>26</vt:i4>
      </vt:variant>
    </vt:vector>
  </HeadingPairs>
  <TitlesOfParts>
    <vt:vector size="35" baseType="lpstr">
      <vt:lpstr>Arial</vt:lpstr>
      <vt:lpstr>ＭＳ Ｐゴシック</vt:lpstr>
      <vt:lpstr>Calibri</vt:lpstr>
      <vt:lpstr>Times New Roman</vt:lpstr>
      <vt:lpstr>Office Theme</vt:lpstr>
      <vt:lpstr>4_Blank Presentation</vt:lpstr>
      <vt:lpstr>Default Design</vt:lpstr>
      <vt:lpstr>1_Office Theme</vt:lpstr>
      <vt:lpstr>Users:ellis:Desktop:principe:Eddington A4 (T).doc!OLE_LINK1</vt:lpstr>
      <vt:lpstr>Slide 1</vt:lpstr>
      <vt:lpstr>Slide 2</vt:lpstr>
      <vt:lpstr>Slide 3</vt:lpstr>
      <vt:lpstr>Slide 4</vt:lpstr>
      <vt:lpstr>The unexpected hero: Arthur Eddington</vt:lpstr>
      <vt:lpstr>BBC Dramatization “Eddington and Einstein”</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Oxford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 Ellis</dc:creator>
  <cp:lastModifiedBy>Richard Massey</cp:lastModifiedBy>
  <cp:revision>15</cp:revision>
  <dcterms:created xsi:type="dcterms:W3CDTF">2009-03-17T04:03:40Z</dcterms:created>
  <dcterms:modified xsi:type="dcterms:W3CDTF">2009-03-17T04:07:58Z</dcterms:modified>
</cp:coreProperties>
</file>