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6.xml" ContentType="application/vnd.openxmlformats-officedocument.presentationml.slide+xml"/>
  <Default Extension="gif" ContentType="image/gi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56" r:id="rId3"/>
    <p:sldId id="257" r:id="rId4"/>
    <p:sldId id="258" r:id="rId5"/>
    <p:sldId id="260" r:id="rId6"/>
    <p:sldId id="259" r:id="rId7"/>
    <p:sldId id="268" r:id="rId8"/>
    <p:sldId id="265" r:id="rId9"/>
    <p:sldId id="269" r:id="rId10"/>
    <p:sldId id="270" r:id="rId11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360D5"/>
    <a:srgbClr val="7B7E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24813" autoAdjust="0"/>
    <p:restoredTop sz="86471" autoAdjust="0"/>
  </p:normalViewPr>
  <p:slideViewPr>
    <p:cSldViewPr snapToObjects="1">
      <p:cViewPr varScale="1">
        <p:scale>
          <a:sx n="95" d="100"/>
          <a:sy n="95" d="100"/>
        </p:scale>
        <p:origin x="-8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esProps" Target="presProp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6CFB8-A971-F940-B703-6E44F1A126ED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6DB90-B203-2A45-B4E6-4403616F543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76D56-BF70-B549-A645-C09BAA50D78C}" type="slidenum">
              <a:rPr lang="en-US"/>
              <a:pPr/>
              <a:t>1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charset="0"/>
              </a:rPr>
              <a:t>Aug 21 1914 Eclipse:- war breaks out week of eclipse!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charset="0"/>
              </a:rPr>
              <a:t> Campbell’s equipment in Russia impounded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charset="0"/>
              </a:rPr>
              <a:t> Findlay-</a:t>
            </a:r>
            <a:r>
              <a:rPr lang="en-US" sz="2000" dirty="0" err="1" smtClean="0">
                <a:solidFill>
                  <a:srgbClr val="0000FF"/>
                </a:solidFill>
                <a:latin typeface="Times New Roman" charset="0"/>
              </a:rPr>
              <a:t>Freundlich</a:t>
            </a:r>
            <a:r>
              <a:rPr lang="en-US" sz="2000" dirty="0" smtClean="0">
                <a:solidFill>
                  <a:srgbClr val="0000FF"/>
                </a:solidFill>
                <a:latin typeface="Times New Roman" charset="0"/>
              </a:rPr>
              <a:t> arrested in Turkey</a:t>
            </a:r>
          </a:p>
          <a:p>
            <a:pPr>
              <a:buFont typeface="Arial" charset="0"/>
              <a:buChar char="•"/>
            </a:pPr>
            <a:endParaRPr lang="en-US" sz="2000" dirty="0" smtClean="0">
              <a:solidFill>
                <a:srgbClr val="0000FF"/>
              </a:solidFill>
              <a:latin typeface="Times New Roman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Times New Roman" charset="0"/>
              </a:rPr>
              <a:t>June 8 1918 Eclipse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charset="0"/>
              </a:rPr>
              <a:t> Campbell clouded out in Washington State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AD7D-888C-A541-B721-73FBB536A2D6}" type="slidenum">
              <a:rPr lang="en-US"/>
              <a:pPr/>
              <a:t>7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AD7D-888C-A541-B721-73FBB536A2D6}" type="slidenum">
              <a:rPr lang="en-US"/>
              <a:pPr/>
              <a:t>9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AD7D-888C-A541-B721-73FBB536A2D6}" type="slidenum">
              <a:rPr lang="en-US"/>
              <a:pPr/>
              <a:t>10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DB093-5D3C-BD47-B9AF-5303A6425723}" type="datetimeFigureOut">
              <a:rPr lang="en-GB" smtClean="0"/>
              <a:pPr/>
              <a:t>4/25/09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DB1A6-B653-544A-9861-07665FC7C31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3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gif"/><Relationship Id="rId6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5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5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jpeg"/><Relationship Id="rId5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Principe-Plaque-final-high-r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302D2E"/>
              </a:clrFrom>
              <a:clrTo>
                <a:srgbClr val="302D2E">
                  <a:alpha val="0"/>
                </a:srgbClr>
              </a:clrTo>
            </a:clrChange>
            <a:lum bright="-11000" contrast="9000"/>
          </a:blip>
          <a:stretch>
            <a:fillRect/>
          </a:stretch>
        </p:blipFill>
        <p:spPr>
          <a:xfrm>
            <a:off x="0" y="0"/>
            <a:ext cx="5146922" cy="6858000"/>
          </a:xfrm>
          <a:prstGeom prst="rect">
            <a:avLst/>
          </a:prstGeom>
        </p:spPr>
      </p:pic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42765" y="1"/>
            <a:ext cx="3657599" cy="2362199"/>
          </a:xfrm>
          <a:ln>
            <a:noFill/>
          </a:ln>
          <a:effectLst/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65000"/>
                  </a:schemeClr>
                </a:solidFill>
                <a:latin typeface="Arial Black" charset="0"/>
              </a:rPr>
              <a:t>Nine decades of gravitational lensing</a:t>
            </a:r>
            <a:endParaRPr lang="en-US" sz="3200" b="1" dirty="0">
              <a:solidFill>
                <a:schemeClr val="tx1">
                  <a:lumMod val="65000"/>
                </a:schemeClr>
              </a:solidFill>
              <a:latin typeface="Arial Black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29200" y="1864520"/>
            <a:ext cx="4072512" cy="65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64" tIns="44438" rIns="90464" bIns="44438">
            <a:prstTxWarp prst="textNoShape">
              <a:avLst/>
            </a:prstTxWarp>
          </a:bodyPr>
          <a:lstStyle/>
          <a:p>
            <a:pPr algn="r">
              <a:spcBef>
                <a:spcPct val="10000"/>
              </a:spcBef>
              <a:buSzPct val="100000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Arial Black" charset="0"/>
              </a:rPr>
              <a:t>Richard Massey</a:t>
            </a:r>
          </a:p>
          <a:p>
            <a:pPr algn="r">
              <a:spcBef>
                <a:spcPct val="10000"/>
              </a:spcBef>
              <a:buSzPct val="100000"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 Black" charset="0"/>
              </a:rPr>
              <a:t>Royal Observatory Edinburgh</a:t>
            </a:r>
          </a:p>
          <a:p>
            <a:pPr algn="r">
              <a:spcBef>
                <a:spcPct val="10000"/>
              </a:spcBef>
              <a:buSzPct val="100000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Black" charset="0"/>
              </a:rPr>
              <a:t> 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 Black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884052" y="4625950"/>
            <a:ext cx="421407" cy="421407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146922" y="2868456"/>
            <a:ext cx="399707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400" b="1" dirty="0">
                <a:latin typeface="Book Antiqua"/>
                <a:cs typeface="Book Antiqua"/>
              </a:rPr>
              <a:t> Isaac Newton (1704)</a:t>
            </a:r>
            <a:r>
              <a:rPr lang="en-US" sz="1400" b="1" dirty="0" smtClean="0">
                <a:latin typeface="Book Antiqua"/>
                <a:cs typeface="Book Antiqua"/>
              </a:rPr>
              <a:t> –	             	     	  “</a:t>
            </a:r>
            <a:r>
              <a:rPr lang="en-US" sz="1400" b="1" dirty="0">
                <a:latin typeface="Book Antiqua"/>
                <a:cs typeface="Book Antiqua"/>
              </a:rPr>
              <a:t>Do not Bodies act upon Light at </a:t>
            </a:r>
            <a:r>
              <a:rPr lang="en-US" sz="1400" b="1" dirty="0" smtClean="0">
                <a:latin typeface="Book Antiqua"/>
                <a:cs typeface="Book Antiqua"/>
              </a:rPr>
              <a:t>a distance</a:t>
            </a:r>
            <a:r>
              <a:rPr lang="en-US" sz="1400" b="1" dirty="0">
                <a:latin typeface="Book Antiqua"/>
                <a:cs typeface="Book Antiqua"/>
              </a:rPr>
              <a:t>, and by </a:t>
            </a:r>
            <a:r>
              <a:rPr lang="en-US" sz="1400" b="1" dirty="0" smtClean="0">
                <a:latin typeface="Book Antiqua"/>
                <a:cs typeface="Book Antiqua"/>
              </a:rPr>
              <a:t>their action </a:t>
            </a:r>
            <a:r>
              <a:rPr lang="en-US" sz="1400" b="1" dirty="0">
                <a:latin typeface="Book Antiqua"/>
                <a:cs typeface="Book Antiqua"/>
              </a:rPr>
              <a:t>bend its Rays; and is not this action strongest at the least distance?”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400" b="1" dirty="0">
                <a:latin typeface="Book Antiqua"/>
                <a:cs typeface="Book Antiqua"/>
              </a:rPr>
              <a:t> Henry Cavendish (1784, unpublished) –</a:t>
            </a:r>
            <a:r>
              <a:rPr lang="en-US" sz="1400" b="1" dirty="0" smtClean="0">
                <a:latin typeface="Book Antiqua"/>
                <a:cs typeface="Book Antiqua"/>
              </a:rPr>
              <a:t> Calculates </a:t>
            </a:r>
            <a:r>
              <a:rPr lang="en-US" sz="1400" b="1" dirty="0">
                <a:latin typeface="Book Antiqua"/>
                <a:cs typeface="Book Antiqua"/>
              </a:rPr>
              <a:t>deflection</a:t>
            </a:r>
            <a:r>
              <a:rPr lang="en-US" sz="1400" b="1" dirty="0" smtClean="0">
                <a:latin typeface="Book Antiqua"/>
                <a:cs typeface="Book Antiqua"/>
              </a:rPr>
              <a:t> of a </a:t>
            </a:r>
            <a:r>
              <a:rPr lang="en-US" sz="1400" b="1" dirty="0">
                <a:latin typeface="Book Antiqua"/>
                <a:cs typeface="Book Antiqua"/>
              </a:rPr>
              <a:t>hyperbolic</a:t>
            </a:r>
            <a:r>
              <a:rPr lang="en-US" sz="1400" b="1" dirty="0" smtClean="0">
                <a:latin typeface="Book Antiqua"/>
                <a:cs typeface="Book Antiqua"/>
              </a:rPr>
              <a:t> trajectory </a:t>
            </a:r>
            <a:r>
              <a:rPr lang="en-US" sz="1400" b="1" dirty="0">
                <a:latin typeface="Book Antiqua"/>
                <a:cs typeface="Book Antiqua"/>
              </a:rPr>
              <a:t>assuming light is </a:t>
            </a:r>
            <a:r>
              <a:rPr lang="en-US" sz="1400" b="1" dirty="0" smtClean="0">
                <a:latin typeface="Book Antiqua"/>
                <a:cs typeface="Book Antiqua"/>
              </a:rPr>
              <a:t>corpuscular.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400" b="1" dirty="0">
                <a:latin typeface="Book Antiqua"/>
                <a:cs typeface="Book Antiqua"/>
              </a:rPr>
              <a:t> Johann von </a:t>
            </a:r>
            <a:r>
              <a:rPr lang="en-US" sz="1400" b="1" dirty="0" err="1">
                <a:latin typeface="Book Antiqua"/>
                <a:cs typeface="Book Antiqua"/>
              </a:rPr>
              <a:t>Soldner</a:t>
            </a:r>
            <a:r>
              <a:rPr lang="en-US" sz="1400" b="1" dirty="0">
                <a:latin typeface="Book Antiqua"/>
                <a:cs typeface="Book Antiqua"/>
              </a:rPr>
              <a:t> (1804) </a:t>
            </a:r>
            <a:r>
              <a:rPr lang="en-US" sz="1400" b="1" dirty="0" smtClean="0">
                <a:latin typeface="Book Antiqua"/>
                <a:cs typeface="Book Antiqua"/>
              </a:rPr>
              <a:t>–	  	 Publishes </a:t>
            </a:r>
            <a:r>
              <a:rPr lang="en-US" sz="1400" b="1" dirty="0">
                <a:latin typeface="Book Antiqua"/>
                <a:cs typeface="Book Antiqua"/>
              </a:rPr>
              <a:t>same </a:t>
            </a:r>
            <a:r>
              <a:rPr lang="en-US" sz="1400" b="1" dirty="0" smtClean="0">
                <a:latin typeface="Book Antiqua"/>
                <a:cs typeface="Book Antiqua"/>
              </a:rPr>
              <a:t>calculation, derives 0.84”.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400" b="1" dirty="0">
                <a:latin typeface="Book Antiqua"/>
                <a:cs typeface="Book Antiqua"/>
              </a:rPr>
              <a:t> Einstein (1911) </a:t>
            </a:r>
            <a:r>
              <a:rPr lang="en-US" sz="1400" b="1" dirty="0" smtClean="0">
                <a:latin typeface="Book Antiqua"/>
                <a:cs typeface="Book Antiqua"/>
              </a:rPr>
              <a:t>–				 Relativistic </a:t>
            </a:r>
            <a:r>
              <a:rPr lang="en-US" sz="1400" b="1" dirty="0">
                <a:latin typeface="Book Antiqua"/>
                <a:cs typeface="Book Antiqua"/>
              </a:rPr>
              <a:t>version of Newtonian deflection  </a:t>
            </a:r>
            <a:r>
              <a:rPr lang="en-US" sz="1600" b="1" dirty="0" smtClean="0">
                <a:latin typeface="Book Antiqua"/>
                <a:cs typeface="Book Antiqua"/>
              </a:rPr>
              <a:t>0.875” </a:t>
            </a:r>
            <a:r>
              <a:rPr lang="en-US" sz="1400" b="1" dirty="0" smtClean="0">
                <a:latin typeface="Book Antiqua"/>
                <a:cs typeface="Book Antiqua"/>
              </a:rPr>
              <a:t>(</a:t>
            </a:r>
            <a:r>
              <a:rPr lang="en-US" sz="1400" b="1" dirty="0">
                <a:latin typeface="Book Antiqua"/>
                <a:cs typeface="Book Antiqua"/>
              </a:rPr>
              <a:t>classical result assumed light can be accelerated/decelerated like matter</a:t>
            </a:r>
            <a:r>
              <a:rPr lang="en-US" sz="1400" b="1" dirty="0" smtClean="0">
                <a:latin typeface="Book Antiqua"/>
                <a:cs typeface="Book Antiqua"/>
              </a:rPr>
              <a:t>).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1400" b="1" dirty="0">
                <a:latin typeface="Book Antiqua"/>
                <a:cs typeface="Book Antiqua"/>
              </a:rPr>
              <a:t> Einstein (1915) </a:t>
            </a:r>
            <a:r>
              <a:rPr lang="en-US" sz="1400" b="1" dirty="0" smtClean="0">
                <a:latin typeface="Book Antiqua"/>
                <a:cs typeface="Book Antiqua"/>
              </a:rPr>
              <a:t>–					 GR </a:t>
            </a:r>
            <a:r>
              <a:rPr lang="en-US" sz="1400" b="1" dirty="0">
                <a:latin typeface="Book Antiqua"/>
                <a:cs typeface="Book Antiqua"/>
              </a:rPr>
              <a:t>version includes curvature of space, </a:t>
            </a:r>
            <a:r>
              <a:rPr lang="en-US" sz="1600" b="1" dirty="0" smtClean="0">
                <a:latin typeface="Book Antiqua"/>
                <a:cs typeface="Book Antiqua"/>
              </a:rPr>
              <a:t>1.75”.</a:t>
            </a:r>
            <a:endParaRPr lang="en-US" sz="1600" b="1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67400" cy="6096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Helvetica" charset="0"/>
              </a:rPr>
              <a:t>Zoom image of centre of plaque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Principe-Plaque-final-med-res.png"/>
          <p:cNvPicPr>
            <a:picLocks noChangeAspect="1"/>
          </p:cNvPicPr>
          <p:nvPr/>
        </p:nvPicPr>
        <p:blipFill>
          <a:blip r:embed="rId3"/>
          <a:srcRect l="26472" r="26161"/>
          <a:stretch>
            <a:fillRect/>
          </a:stretch>
        </p:blipFill>
        <p:spPr>
          <a:xfrm>
            <a:off x="0" y="152400"/>
            <a:ext cx="9143998" cy="6448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Hyades.gif"/>
          <p:cNvPicPr>
            <a:picLocks noChangeAspect="1"/>
          </p:cNvPicPr>
          <p:nvPr/>
        </p:nvPicPr>
        <p:blipFill>
          <a:blip r:embed="rId2"/>
          <a:srcRect l="-23" r="4244"/>
          <a:stretch>
            <a:fillRect/>
          </a:stretch>
        </p:blipFill>
        <p:spPr>
          <a:xfrm flipH="1">
            <a:off x="-1" y="1"/>
            <a:ext cx="9144002" cy="6858000"/>
          </a:xfrm>
          <a:prstGeom prst="rect">
            <a:avLst/>
          </a:prstGeom>
        </p:spPr>
      </p:pic>
      <p:pic>
        <p:nvPicPr>
          <p:cNvPr id="4" name="Picture 3" descr="PathOf1919Eclip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609600"/>
            <a:ext cx="5395171" cy="5410200"/>
          </a:xfrm>
          <a:prstGeom prst="rect">
            <a:avLst/>
          </a:prstGeom>
        </p:spPr>
      </p:pic>
      <p:pic>
        <p:nvPicPr>
          <p:cNvPr id="7" name="Picture 6" descr="einste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048000"/>
            <a:ext cx="4046694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09599"/>
          </a:xfrm>
        </p:spPr>
        <p:txBody>
          <a:bodyPr>
            <a:noAutofit/>
          </a:bodyPr>
          <a:lstStyle/>
          <a:p>
            <a:r>
              <a:rPr lang="en-GB" sz="2800" dirty="0" smtClean="0"/>
              <a:t>The total solar eclipse of 29 May 1919</a:t>
            </a:r>
            <a:endParaRPr lang="en-GB" sz="2800" dirty="0"/>
          </a:p>
        </p:txBody>
      </p:sp>
      <p:pic>
        <p:nvPicPr>
          <p:cNvPr id="9" name="Picture 8" descr="eddingt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174" y="3277789"/>
            <a:ext cx="2717826" cy="3580212"/>
          </a:xfrm>
          <a:prstGeom prst="rect">
            <a:avLst/>
          </a:prstGeom>
        </p:spPr>
      </p:pic>
      <p:pic>
        <p:nvPicPr>
          <p:cNvPr id="10" name="Picture 9" descr="gollu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7201"/>
            <a:ext cx="3556000" cy="5130800"/>
          </a:xfrm>
          <a:prstGeom prst="rect">
            <a:avLst/>
          </a:prstGeom>
        </p:spPr>
      </p:pic>
      <p:pic>
        <p:nvPicPr>
          <p:cNvPr id="11" name="Picture 10" descr="PP30699-Doctor-Who-&amp;-Tardis.png"/>
          <p:cNvPicPr>
            <a:picLocks noChangeAspect="1"/>
          </p:cNvPicPr>
          <p:nvPr/>
        </p:nvPicPr>
        <p:blipFill>
          <a:blip r:embed="rId7"/>
          <a:srcRect r="6662" b="8889"/>
          <a:stretch>
            <a:fillRect/>
          </a:stretch>
        </p:blipFill>
        <p:spPr>
          <a:xfrm>
            <a:off x="4873625" y="609600"/>
            <a:ext cx="4270375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15" y="6184240"/>
            <a:ext cx="8229600" cy="3368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Journey - Europe</a:t>
            </a:r>
            <a:endParaRPr lang="en-GB" dirty="0"/>
          </a:p>
        </p:txBody>
      </p:sp>
      <p:pic>
        <p:nvPicPr>
          <p:cNvPr id="21" name="Picture 20" descr="Snapshot 2009-04-21 08-05-33.png"/>
          <p:cNvPicPr>
            <a:picLocks noChangeAspect="1"/>
          </p:cNvPicPr>
          <p:nvPr/>
        </p:nvPicPr>
        <p:blipFill>
          <a:blip r:embed="rId2"/>
          <a:srcRect l="1895" r="12462"/>
          <a:stretch>
            <a:fillRect/>
          </a:stretch>
        </p:blipFill>
        <p:spPr>
          <a:xfrm>
            <a:off x="0" y="-18998"/>
            <a:ext cx="9144000" cy="6876998"/>
          </a:xfrm>
          <a:prstGeom prst="rect">
            <a:avLst/>
          </a:prstGeom>
        </p:spPr>
      </p:pic>
      <p:pic>
        <p:nvPicPr>
          <p:cNvPr id="13" name="Picture 12" descr="roulette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080758"/>
            <a:ext cx="5025822" cy="3907766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811166" y="43422"/>
            <a:ext cx="1878203" cy="3753907"/>
          </a:xfrm>
          <a:custGeom>
            <a:avLst/>
            <a:gdLst>
              <a:gd name="connsiteX0" fmla="*/ 1943049 w 1943049"/>
              <a:gd name="connsiteY0" fmla="*/ 81417 h 3935141"/>
              <a:gd name="connsiteX1" fmla="*/ 1552268 w 1943049"/>
              <a:gd name="connsiteY1" fmla="*/ 179117 h 3935141"/>
              <a:gd name="connsiteX2" fmla="*/ 1096357 w 1943049"/>
              <a:gd name="connsiteY2" fmla="*/ 1156118 h 3935141"/>
              <a:gd name="connsiteX3" fmla="*/ 0 w 1943049"/>
              <a:gd name="connsiteY3" fmla="*/ 3935141 h 393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3049" h="3935141">
                <a:moveTo>
                  <a:pt x="1943049" y="81417"/>
                </a:moveTo>
                <a:cubicBezTo>
                  <a:pt x="1818216" y="40708"/>
                  <a:pt x="1693383" y="0"/>
                  <a:pt x="1552268" y="179117"/>
                </a:cubicBezTo>
                <a:cubicBezTo>
                  <a:pt x="1411153" y="358234"/>
                  <a:pt x="1355068" y="530114"/>
                  <a:pt x="1096357" y="1156118"/>
                </a:cubicBezTo>
                <a:cubicBezTo>
                  <a:pt x="837646" y="1782122"/>
                  <a:pt x="418823" y="2858631"/>
                  <a:pt x="0" y="3935141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2332021" y="3797329"/>
            <a:ext cx="479146" cy="3063385"/>
          </a:xfrm>
          <a:custGeom>
            <a:avLst/>
            <a:gdLst>
              <a:gd name="connsiteX0" fmla="*/ 403445 w 403445"/>
              <a:gd name="connsiteY0" fmla="*/ 0 h 2941857"/>
              <a:gd name="connsiteX1" fmla="*/ 153779 w 403445"/>
              <a:gd name="connsiteY1" fmla="*/ 987856 h 2941857"/>
              <a:gd name="connsiteX2" fmla="*/ 12664 w 403445"/>
              <a:gd name="connsiteY2" fmla="*/ 2323090 h 2941857"/>
              <a:gd name="connsiteX3" fmla="*/ 77794 w 403445"/>
              <a:gd name="connsiteY3" fmla="*/ 2941857 h 294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45" h="2941857">
                <a:moveTo>
                  <a:pt x="403445" y="0"/>
                </a:moveTo>
                <a:cubicBezTo>
                  <a:pt x="311177" y="300337"/>
                  <a:pt x="218909" y="600674"/>
                  <a:pt x="153779" y="987856"/>
                </a:cubicBezTo>
                <a:cubicBezTo>
                  <a:pt x="88649" y="1375038"/>
                  <a:pt x="25328" y="1997423"/>
                  <a:pt x="12664" y="2323090"/>
                </a:cubicBezTo>
                <a:cubicBezTo>
                  <a:pt x="0" y="2648757"/>
                  <a:pt x="77794" y="2941857"/>
                  <a:pt x="77794" y="2941857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bananas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11166" y="3276600"/>
            <a:ext cx="2300335" cy="2016125"/>
          </a:xfrm>
          <a:prstGeom prst="rect">
            <a:avLst/>
          </a:prstGeom>
        </p:spPr>
      </p:pic>
      <p:pic>
        <p:nvPicPr>
          <p:cNvPr id="11" name="Picture 10" descr="bananas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5142">
            <a:off x="219934" y="4480162"/>
            <a:ext cx="2402865" cy="1625126"/>
          </a:xfrm>
          <a:prstGeom prst="rect">
            <a:avLst/>
          </a:prstGeom>
        </p:spPr>
      </p:pic>
      <p:pic>
        <p:nvPicPr>
          <p:cNvPr id="12" name="Picture 11" descr="bananas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8550">
            <a:off x="242077" y="2251386"/>
            <a:ext cx="2704568" cy="2314423"/>
          </a:xfrm>
          <a:prstGeom prst="rect">
            <a:avLst/>
          </a:prstGeom>
        </p:spPr>
      </p:pic>
      <p:pic>
        <p:nvPicPr>
          <p:cNvPr id="9" name="Picture 8" descr="banana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521" y="3034641"/>
            <a:ext cx="1143000" cy="1941871"/>
          </a:xfrm>
          <a:prstGeom prst="rect">
            <a:avLst/>
          </a:prstGeom>
        </p:spPr>
      </p:pic>
      <p:cxnSp>
        <p:nvCxnSpPr>
          <p:cNvPr id="15" name="Straight Connector 14"/>
          <p:cNvCxnSpPr>
            <a:endCxn id="17" idx="0"/>
          </p:cNvCxnSpPr>
          <p:nvPr/>
        </p:nvCxnSpPr>
        <p:spPr>
          <a:xfrm rot="16200000" flipV="1">
            <a:off x="4579046" y="231412"/>
            <a:ext cx="429244" cy="208598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Journey - Africa</a:t>
            </a:r>
            <a:endParaRPr lang="en-GB" dirty="0"/>
          </a:p>
        </p:txBody>
      </p:sp>
      <p:pic>
        <p:nvPicPr>
          <p:cNvPr id="11" name="Content Placeholder 3" descr="Snapshot 2009-03-05 20-46-13.png"/>
          <p:cNvPicPr>
            <a:picLocks noChangeAspect="1"/>
          </p:cNvPicPr>
          <p:nvPr/>
        </p:nvPicPr>
        <p:blipFill>
          <a:blip r:embed="rId2"/>
          <a:srcRect l="-129" r="99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0" y="2414244"/>
            <a:ext cx="5308497" cy="1382564"/>
          </a:xfrm>
          <a:custGeom>
            <a:avLst/>
            <a:gdLst>
              <a:gd name="connsiteX0" fmla="*/ 0 w 5308497"/>
              <a:gd name="connsiteY0" fmla="*/ 0 h 1382564"/>
              <a:gd name="connsiteX1" fmla="*/ 434748 w 5308497"/>
              <a:gd name="connsiteY1" fmla="*/ 457677 h 1382564"/>
              <a:gd name="connsiteX2" fmla="*/ 1636024 w 5308497"/>
              <a:gd name="connsiteY2" fmla="*/ 743725 h 1382564"/>
              <a:gd name="connsiteX3" fmla="*/ 4587731 w 5308497"/>
              <a:gd name="connsiteY3" fmla="*/ 1327262 h 1382564"/>
              <a:gd name="connsiteX4" fmla="*/ 5308497 w 5308497"/>
              <a:gd name="connsiteY4" fmla="*/ 1075540 h 138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8497" h="1382564">
                <a:moveTo>
                  <a:pt x="0" y="0"/>
                </a:moveTo>
                <a:cubicBezTo>
                  <a:pt x="81038" y="166861"/>
                  <a:pt x="162077" y="333723"/>
                  <a:pt x="434748" y="457677"/>
                </a:cubicBezTo>
                <a:cubicBezTo>
                  <a:pt x="707419" y="581631"/>
                  <a:pt x="943860" y="598794"/>
                  <a:pt x="1636024" y="743725"/>
                </a:cubicBezTo>
                <a:cubicBezTo>
                  <a:pt x="2328188" y="888656"/>
                  <a:pt x="3975652" y="1271960"/>
                  <a:pt x="4587731" y="1327262"/>
                </a:cubicBezTo>
                <a:cubicBezTo>
                  <a:pt x="5199810" y="1382564"/>
                  <a:pt x="5308497" y="1075540"/>
                  <a:pt x="5308497" y="1075540"/>
                </a:cubicBezTo>
              </a:path>
            </a:pathLst>
          </a:custGeom>
          <a:ln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Snapshot 2009-03-05 20-45-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5593292" cy="5715000"/>
          </a:xfrm>
          <a:prstGeom prst="rect">
            <a:avLst/>
          </a:prstGeom>
          <a:effectLst>
            <a:glow rad="228600">
              <a:srgbClr val="5360D5">
                <a:alpha val="75000"/>
              </a:srgbClr>
            </a:glow>
          </a:effectLst>
        </p:spPr>
      </p:pic>
      <p:pic>
        <p:nvPicPr>
          <p:cNvPr id="8" name="Picture 7" descr="IMG_01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7200"/>
            <a:ext cx="7376584" cy="5532438"/>
          </a:xfrm>
          <a:prstGeom prst="rect">
            <a:avLst/>
          </a:prstGeom>
          <a:effectLst>
            <a:glow rad="228600">
              <a:schemeClr val="accent1">
                <a:alpha val="75000"/>
              </a:schemeClr>
            </a:glow>
          </a:effectLst>
        </p:spPr>
      </p:pic>
      <p:pic>
        <p:nvPicPr>
          <p:cNvPr id="9" name="Picture 8" descr="IMG_00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74638"/>
            <a:ext cx="7376584" cy="5532438"/>
          </a:xfrm>
          <a:prstGeom prst="rect">
            <a:avLst/>
          </a:prstGeom>
          <a:effectLst>
            <a:glow rad="190500">
              <a:schemeClr val="accent6">
                <a:alpha val="75000"/>
              </a:schemeClr>
            </a:glow>
          </a:effectLst>
        </p:spPr>
      </p:pic>
      <p:pic>
        <p:nvPicPr>
          <p:cNvPr id="7" name="Picture 6" descr="IMG_017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00" y="1173162"/>
            <a:ext cx="7376584" cy="5532438"/>
          </a:xfrm>
          <a:prstGeom prst="rect">
            <a:avLst/>
          </a:prstGeom>
          <a:effectLst>
            <a:glow rad="228600">
              <a:schemeClr val="accent3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GB" dirty="0" smtClean="0"/>
              <a:t>Roca </a:t>
            </a:r>
            <a:r>
              <a:rPr lang="en-GB" dirty="0" err="1" smtClean="0"/>
              <a:t>Sundy</a:t>
            </a:r>
            <a:r>
              <a:rPr lang="en-GB" dirty="0" smtClean="0"/>
              <a:t> plantation</a:t>
            </a:r>
            <a:endParaRPr lang="en-GB" dirty="0"/>
          </a:p>
        </p:txBody>
      </p:sp>
      <p:pic>
        <p:nvPicPr>
          <p:cNvPr id="4" name="Content Placeholder 3" descr="Snapshot 2009-03-05 20-46-1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9" r="9903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13" name="Freeform 12"/>
          <p:cNvSpPr/>
          <p:nvPr/>
        </p:nvSpPr>
        <p:spPr>
          <a:xfrm>
            <a:off x="0" y="2414244"/>
            <a:ext cx="5308497" cy="1382564"/>
          </a:xfrm>
          <a:custGeom>
            <a:avLst/>
            <a:gdLst>
              <a:gd name="connsiteX0" fmla="*/ 0 w 5308497"/>
              <a:gd name="connsiteY0" fmla="*/ 0 h 1382564"/>
              <a:gd name="connsiteX1" fmla="*/ 434748 w 5308497"/>
              <a:gd name="connsiteY1" fmla="*/ 457677 h 1382564"/>
              <a:gd name="connsiteX2" fmla="*/ 1636024 w 5308497"/>
              <a:gd name="connsiteY2" fmla="*/ 743725 h 1382564"/>
              <a:gd name="connsiteX3" fmla="*/ 4587731 w 5308497"/>
              <a:gd name="connsiteY3" fmla="*/ 1327262 h 1382564"/>
              <a:gd name="connsiteX4" fmla="*/ 5308497 w 5308497"/>
              <a:gd name="connsiteY4" fmla="*/ 1075540 h 138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8497" h="1382564">
                <a:moveTo>
                  <a:pt x="0" y="0"/>
                </a:moveTo>
                <a:cubicBezTo>
                  <a:pt x="81038" y="166861"/>
                  <a:pt x="162077" y="333723"/>
                  <a:pt x="434748" y="457677"/>
                </a:cubicBezTo>
                <a:cubicBezTo>
                  <a:pt x="707419" y="581631"/>
                  <a:pt x="943860" y="598794"/>
                  <a:pt x="1636024" y="743725"/>
                </a:cubicBezTo>
                <a:cubicBezTo>
                  <a:pt x="2328188" y="888656"/>
                  <a:pt x="3975652" y="1271960"/>
                  <a:pt x="4587731" y="1327262"/>
                </a:cubicBezTo>
                <a:cubicBezTo>
                  <a:pt x="5199810" y="1382564"/>
                  <a:pt x="5308497" y="1075540"/>
                  <a:pt x="5308497" y="1075540"/>
                </a:cubicBezTo>
              </a:path>
            </a:pathLst>
          </a:custGeom>
          <a:ln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Snapshot 2009-03-05 20-45-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5593292" cy="5715000"/>
          </a:xfrm>
          <a:prstGeom prst="rect">
            <a:avLst/>
          </a:prstGeom>
          <a:effectLst>
            <a:glow rad="228600">
              <a:srgbClr val="5360D5">
                <a:alpha val="75000"/>
              </a:srgbClr>
            </a:glow>
          </a:effectLst>
        </p:spPr>
      </p:pic>
      <p:sp>
        <p:nvSpPr>
          <p:cNvPr id="12" name="Connector 11"/>
          <p:cNvSpPr/>
          <p:nvPr/>
        </p:nvSpPr>
        <p:spPr>
          <a:xfrm>
            <a:off x="4490891" y="2285884"/>
            <a:ext cx="343132" cy="343132"/>
          </a:xfrm>
          <a:prstGeom prst="flowChartConnector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IMG_00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0" y="2219325"/>
            <a:ext cx="4660900" cy="3495675"/>
          </a:xfrm>
          <a:prstGeom prst="rect">
            <a:avLst/>
          </a:prstGeom>
          <a:effectLst>
            <a:glow rad="228600">
              <a:schemeClr val="accent3">
                <a:alpha val="75000"/>
              </a:schemeClr>
            </a:glow>
          </a:effectLst>
        </p:spPr>
      </p:pic>
      <p:pic>
        <p:nvPicPr>
          <p:cNvPr id="11" name="Picture 10" descr="IMG_01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573" y="85725"/>
            <a:ext cx="4660900" cy="3495675"/>
          </a:xfrm>
          <a:prstGeom prst="rect">
            <a:avLst/>
          </a:prstGeom>
          <a:effectLst>
            <a:glow rad="228600">
              <a:schemeClr val="accent3">
                <a:alpha val="75000"/>
              </a:schemeClr>
            </a:glow>
          </a:effectLst>
        </p:spPr>
      </p:pic>
      <p:pic>
        <p:nvPicPr>
          <p:cNvPr id="10" name="Picture 9" descr="IMG_013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800" y="3253556"/>
            <a:ext cx="4660900" cy="3495676"/>
          </a:xfrm>
          <a:prstGeom prst="rect">
            <a:avLst/>
          </a:prstGeom>
          <a:effectLst>
            <a:glow rad="228600">
              <a:schemeClr val="accent3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 descr="heroes eclips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9" r="353"/>
          <a:stretch>
            <a:fillRect/>
          </a:stretch>
        </p:blipFill>
        <p:spPr>
          <a:xfrm>
            <a:off x="0" y="274638"/>
            <a:ext cx="9020524" cy="6354762"/>
          </a:xfrm>
        </p:spPr>
      </p:pic>
      <p:pic>
        <p:nvPicPr>
          <p:cNvPr id="9" name="Picture 8" descr="heroes com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30" y="5148262"/>
            <a:ext cx="2395970" cy="125253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00200" y="960438"/>
            <a:ext cx="5562600" cy="5135562"/>
            <a:chOff x="1600200" y="960438"/>
            <a:chExt cx="5562600" cy="5135562"/>
          </a:xfrm>
        </p:grpSpPr>
        <p:sp>
          <p:nvSpPr>
            <p:cNvPr id="6" name="5-Point Star 5"/>
            <p:cNvSpPr/>
            <p:nvPr/>
          </p:nvSpPr>
          <p:spPr>
            <a:xfrm>
              <a:off x="3886200" y="1417638"/>
              <a:ext cx="304800" cy="304800"/>
            </a:xfrm>
            <a:prstGeom prst="star5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5562600" y="1112838"/>
              <a:ext cx="304800" cy="304800"/>
            </a:xfrm>
            <a:prstGeom prst="star5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1600200" y="3810000"/>
              <a:ext cx="304800" cy="304800"/>
            </a:xfrm>
            <a:prstGeom prst="star5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5410200" y="4114800"/>
              <a:ext cx="304800" cy="304800"/>
            </a:xfrm>
            <a:prstGeom prst="star5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1905000" y="5791200"/>
              <a:ext cx="304800" cy="304800"/>
            </a:xfrm>
            <a:prstGeom prst="star5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6858000" y="960438"/>
              <a:ext cx="304800" cy="304800"/>
            </a:xfrm>
            <a:prstGeom prst="star5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glow rad="1016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67303" y="925256"/>
            <a:ext cx="5860842" cy="5284546"/>
            <a:chOff x="1367303" y="925256"/>
            <a:chExt cx="5860842" cy="5284546"/>
          </a:xfrm>
        </p:grpSpPr>
        <p:grpSp>
          <p:nvGrpSpPr>
            <p:cNvPr id="21" name="Group 20"/>
            <p:cNvGrpSpPr/>
            <p:nvPr/>
          </p:nvGrpSpPr>
          <p:grpSpPr>
            <a:xfrm>
              <a:off x="1367303" y="1030856"/>
              <a:ext cx="4570824" cy="5178946"/>
              <a:chOff x="1367303" y="1030856"/>
              <a:chExt cx="4570824" cy="5178946"/>
            </a:xfrm>
          </p:grpSpPr>
          <p:sp>
            <p:nvSpPr>
              <p:cNvPr id="15" name="5-Point Star 14"/>
              <p:cNvSpPr/>
              <p:nvPr/>
            </p:nvSpPr>
            <p:spPr>
              <a:xfrm>
                <a:off x="3885669" y="1193689"/>
                <a:ext cx="304800" cy="304800"/>
              </a:xfrm>
              <a:prstGeom prst="star5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2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5-Point Star 15"/>
              <p:cNvSpPr/>
              <p:nvPr/>
            </p:nvSpPr>
            <p:spPr>
              <a:xfrm>
                <a:off x="5633327" y="1030856"/>
                <a:ext cx="304800" cy="304800"/>
              </a:xfrm>
              <a:prstGeom prst="star5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2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5-Point Star 16"/>
              <p:cNvSpPr/>
              <p:nvPr/>
            </p:nvSpPr>
            <p:spPr>
              <a:xfrm>
                <a:off x="1367303" y="3875013"/>
                <a:ext cx="304800" cy="304800"/>
              </a:xfrm>
              <a:prstGeom prst="star5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2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5-Point Star 17"/>
              <p:cNvSpPr/>
              <p:nvPr/>
            </p:nvSpPr>
            <p:spPr>
              <a:xfrm>
                <a:off x="5562600" y="4267200"/>
                <a:ext cx="304800" cy="304800"/>
              </a:xfrm>
              <a:prstGeom prst="star5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2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5-Point Star 18"/>
              <p:cNvSpPr/>
              <p:nvPr/>
            </p:nvSpPr>
            <p:spPr>
              <a:xfrm>
                <a:off x="1823214" y="5905002"/>
                <a:ext cx="304800" cy="304800"/>
              </a:xfrm>
              <a:prstGeom prst="star5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>
                <a:glow rad="139700">
                  <a:schemeClr val="accent2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5-Point Star 19"/>
            <p:cNvSpPr/>
            <p:nvPr/>
          </p:nvSpPr>
          <p:spPr>
            <a:xfrm>
              <a:off x="6923345" y="925256"/>
              <a:ext cx="304800" cy="304800"/>
            </a:xfrm>
            <a:prstGeom prst="star5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>
              <a:glow rad="139700">
                <a:schemeClr val="accent2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5" descr="Snapshot 2009-03-05 23-16-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57200"/>
            <a:ext cx="4438337" cy="5958241"/>
          </a:xfrm>
          <a:prstGeom prst="rect">
            <a:avLst/>
          </a:prstGeom>
        </p:spPr>
      </p:pic>
      <p:pic>
        <p:nvPicPr>
          <p:cNvPr id="23" name="Picture 22" descr="1919NYtim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475" y="0"/>
            <a:ext cx="3641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86600" cy="8382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Curved space</a:t>
            </a:r>
            <a:endParaRPr lang="en-US" dirty="0"/>
          </a:p>
        </p:txBody>
      </p:sp>
      <p:pic>
        <p:nvPicPr>
          <p:cNvPr id="4" name="Picture 3" descr="Snapshot 2009-03-20 12-12-15.png"/>
          <p:cNvPicPr>
            <a:picLocks noChangeAspect="1"/>
          </p:cNvPicPr>
          <p:nvPr/>
        </p:nvPicPr>
        <p:blipFill>
          <a:blip r:embed="rId3"/>
          <a:srcRect l="5833" r="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613">
            <a:off x="5174723" y="1318220"/>
            <a:ext cx="3228386" cy="49150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IMG_00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"/>
            <a:ext cx="9144000" cy="466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IYA2009 90</a:t>
            </a:r>
            <a:r>
              <a:rPr lang="en-GB" sz="2800" baseline="30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anniversary celebration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49411"/>
            <a:ext cx="89701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Return expedition:</a:t>
            </a:r>
          </a:p>
          <a:p>
            <a:pPr>
              <a:buFont typeface="Arial"/>
              <a:buChar char="•"/>
            </a:pP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Installing a commemorative plaque</a:t>
            </a:r>
          </a:p>
          <a:p>
            <a:pPr>
              <a:buFont typeface="Arial"/>
              <a:buChar char="•"/>
            </a:pP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Public lectures</a:t>
            </a:r>
          </a:p>
          <a:p>
            <a:pPr>
              <a:buFont typeface="Arial"/>
              <a:buChar char="•"/>
            </a:pP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Exhibition on the history of lensing</a:t>
            </a:r>
          </a:p>
          <a:p>
            <a:endParaRPr lang="en-GB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Sponsors:</a:t>
            </a: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RAS, IAU, </a:t>
            </a:r>
            <a:r>
              <a:rPr lang="en-GB" sz="2000" dirty="0" err="1" smtClean="0">
                <a:solidFill>
                  <a:schemeClr val="accent6">
                    <a:lumMod val="75000"/>
                  </a:schemeClr>
                </a:solidFill>
              </a:rPr>
              <a:t>Gulbenkian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 foundation, Portuguese ministry of science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70142" y="317509"/>
            <a:ext cx="38100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(www.1919eclipse.org)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8435" y="0"/>
            <a:ext cx="1135564" cy="214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apshot 2009-03-05 23-21-58.png"/>
          <p:cNvPicPr>
            <a:picLocks noChangeAspect="1"/>
          </p:cNvPicPr>
          <p:nvPr/>
        </p:nvPicPr>
        <p:blipFill>
          <a:blip r:embed="rId4"/>
          <a:srcRect l="6816"/>
          <a:stretch>
            <a:fillRect/>
          </a:stretch>
        </p:blipFill>
        <p:spPr>
          <a:xfrm>
            <a:off x="6185406" y="3043261"/>
            <a:ext cx="2958594" cy="3814739"/>
          </a:xfrm>
          <a:prstGeom prst="rect">
            <a:avLst/>
          </a:prstGeom>
        </p:spPr>
      </p:pic>
      <p:pic>
        <p:nvPicPr>
          <p:cNvPr id="19" name="Picture 18" descr="Principe-Plaque-final-low-r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0596"/>
            <a:ext cx="9144000" cy="3054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67400" cy="6096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Helvetica" charset="0"/>
              </a:rPr>
              <a:t>Zoom image of centre of plaque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3999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Graphic5.jpg"/>
          <p:cNvPicPr>
            <a:picLocks noChangeAspect="1"/>
          </p:cNvPicPr>
          <p:nvPr/>
        </p:nvPicPr>
        <p:blipFill>
          <a:blip r:embed="rId3"/>
          <a:srcRect b="8837"/>
          <a:stretch>
            <a:fillRect/>
          </a:stretch>
        </p:blipFill>
        <p:spPr>
          <a:xfrm>
            <a:off x="4138649" y="-69463"/>
            <a:ext cx="5010522" cy="3422263"/>
          </a:xfrm>
          <a:prstGeom prst="rect">
            <a:avLst/>
          </a:prstGeom>
        </p:spPr>
      </p:pic>
      <p:pic>
        <p:nvPicPr>
          <p:cNvPr id="8" name="Picture 7" descr="Graphic6.jpg"/>
          <p:cNvPicPr>
            <a:picLocks noChangeAspect="1"/>
          </p:cNvPicPr>
          <p:nvPr/>
        </p:nvPicPr>
        <p:blipFill>
          <a:blip r:embed="rId4"/>
          <a:srcRect t="6628"/>
          <a:stretch>
            <a:fillRect/>
          </a:stretch>
        </p:blipFill>
        <p:spPr>
          <a:xfrm>
            <a:off x="4138648" y="3352800"/>
            <a:ext cx="5005351" cy="3505200"/>
          </a:xfrm>
          <a:prstGeom prst="rect">
            <a:avLst/>
          </a:prstGeom>
        </p:spPr>
      </p:pic>
      <p:pic>
        <p:nvPicPr>
          <p:cNvPr id="6" name="Picture 5" descr="plaque_eddington.jpeg"/>
          <p:cNvPicPr>
            <a:picLocks noChangeAspect="1"/>
          </p:cNvPicPr>
          <p:nvPr/>
        </p:nvPicPr>
        <p:blipFill>
          <a:blip r:embed="rId5"/>
          <a:srcRect r="19537"/>
          <a:stretch>
            <a:fillRect/>
          </a:stretch>
        </p:blipFill>
        <p:spPr>
          <a:xfrm>
            <a:off x="0" y="0"/>
            <a:ext cx="413864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4473</TotalTime>
  <Words>263</Words>
  <Application>Microsoft Macintosh PowerPoint</Application>
  <PresentationFormat>On-screen Show (4:3)</PresentationFormat>
  <Paragraphs>35</Paragraphs>
  <Slides>10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Nine decades of gravitational lensing</vt:lpstr>
      <vt:lpstr>The total solar eclipse of 29 May 1919</vt:lpstr>
      <vt:lpstr>Journey - Europe</vt:lpstr>
      <vt:lpstr>Journey - Africa</vt:lpstr>
      <vt:lpstr>Roca Sundy plantation</vt:lpstr>
      <vt:lpstr>Slide 6</vt:lpstr>
      <vt:lpstr>Curved space</vt:lpstr>
      <vt:lpstr>Slide 8</vt:lpstr>
      <vt:lpstr>Zoom image of centre of plaque</vt:lpstr>
      <vt:lpstr>Zoom image of centre of plaque</vt:lpstr>
    </vt:vector>
  </TitlesOfParts>
  <Company>California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1919 eclipse &amp; experimental proof of general relativity</dc:title>
  <dc:creator>Richard Massey</dc:creator>
  <cp:lastModifiedBy>Richard Massey</cp:lastModifiedBy>
  <cp:revision>23</cp:revision>
  <dcterms:created xsi:type="dcterms:W3CDTF">2009-04-25T03:43:17Z</dcterms:created>
  <dcterms:modified xsi:type="dcterms:W3CDTF">2009-04-26T15:40:44Z</dcterms:modified>
</cp:coreProperties>
</file>